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6"/>
  </p:notesMasterIdLst>
  <p:handoutMasterIdLst>
    <p:handoutMasterId r:id="rId37"/>
  </p:handoutMasterIdLst>
  <p:sldIdLst>
    <p:sldId id="256" r:id="rId2"/>
    <p:sldId id="257" r:id="rId3"/>
    <p:sldId id="258" r:id="rId4"/>
    <p:sldId id="283" r:id="rId5"/>
    <p:sldId id="284" r:id="rId6"/>
    <p:sldId id="263" r:id="rId7"/>
    <p:sldId id="264" r:id="rId8"/>
    <p:sldId id="294" r:id="rId9"/>
    <p:sldId id="265" r:id="rId10"/>
    <p:sldId id="269" r:id="rId11"/>
    <p:sldId id="259" r:id="rId12"/>
    <p:sldId id="260" r:id="rId13"/>
    <p:sldId id="261" r:id="rId14"/>
    <p:sldId id="262" r:id="rId15"/>
    <p:sldId id="300" r:id="rId16"/>
    <p:sldId id="285" r:id="rId17"/>
    <p:sldId id="271" r:id="rId18"/>
    <p:sldId id="286" r:id="rId19"/>
    <p:sldId id="287" r:id="rId20"/>
    <p:sldId id="288" r:id="rId21"/>
    <p:sldId id="289" r:id="rId22"/>
    <p:sldId id="290" r:id="rId23"/>
    <p:sldId id="295" r:id="rId24"/>
    <p:sldId id="291" r:id="rId25"/>
    <p:sldId id="266" r:id="rId26"/>
    <p:sldId id="267" r:id="rId27"/>
    <p:sldId id="296" r:id="rId28"/>
    <p:sldId id="297" r:id="rId29"/>
    <p:sldId id="298" r:id="rId30"/>
    <p:sldId id="293" r:id="rId31"/>
    <p:sldId id="268" r:id="rId32"/>
    <p:sldId id="278" r:id="rId33"/>
    <p:sldId id="279" r:id="rId34"/>
    <p:sldId id="299" r:id="rId35"/>
  </p:sldIdLst>
  <p:sldSz cx="12192000" cy="6858000"/>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0093"/>
    <a:srgbClr val="181FA8"/>
    <a:srgbClr val="17C4E7"/>
    <a:srgbClr val="0D74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87612" autoAdjust="0"/>
  </p:normalViewPr>
  <p:slideViewPr>
    <p:cSldViewPr snapToGrid="0">
      <p:cViewPr varScale="1">
        <p:scale>
          <a:sx n="39" d="100"/>
          <a:sy n="39" d="100"/>
        </p:scale>
        <p:origin x="972"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sz="quarter" idx="1"/>
          </p:nvPr>
        </p:nvSpPr>
        <p:spPr>
          <a:xfrm>
            <a:off x="3936768" y="0"/>
            <a:ext cx="3011699" cy="463408"/>
          </a:xfrm>
          <a:prstGeom prst="rect">
            <a:avLst/>
          </a:prstGeom>
        </p:spPr>
        <p:txBody>
          <a:bodyPr vert="horz" lIns="92492" tIns="46246" rIns="92492" bIns="46246" rtlCol="0"/>
          <a:lstStyle>
            <a:lvl1pPr algn="r">
              <a:defRPr sz="1200"/>
            </a:lvl1pPr>
          </a:lstStyle>
          <a:p>
            <a:fld id="{DE693D0D-A589-4000-8FA3-1A590D6D553D}" type="datetimeFigureOut">
              <a:rPr lang="en-US" smtClean="0"/>
              <a:t>6/5/2017</a:t>
            </a:fld>
            <a:endParaRPr lang="en-US"/>
          </a:p>
        </p:txBody>
      </p:sp>
      <p:sp>
        <p:nvSpPr>
          <p:cNvPr id="4" name="Footer Placeholder 3"/>
          <p:cNvSpPr>
            <a:spLocks noGrp="1"/>
          </p:cNvSpPr>
          <p:nvPr>
            <p:ph type="ftr" sz="quarter" idx="2"/>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3407"/>
          </a:xfrm>
          <a:prstGeom prst="rect">
            <a:avLst/>
          </a:prstGeom>
        </p:spPr>
        <p:txBody>
          <a:bodyPr vert="horz" lIns="92492" tIns="46246" rIns="92492" bIns="46246" rtlCol="0" anchor="b"/>
          <a:lstStyle>
            <a:lvl1pPr algn="r">
              <a:defRPr sz="1200"/>
            </a:lvl1pPr>
          </a:lstStyle>
          <a:p>
            <a:fld id="{B21425E9-008F-4D64-8077-3951E6FC69EE}" type="slidenum">
              <a:rPr lang="en-US" smtClean="0"/>
              <a:t>‹#›</a:t>
            </a:fld>
            <a:endParaRPr lang="en-US"/>
          </a:p>
        </p:txBody>
      </p:sp>
    </p:spTree>
    <p:extLst>
      <p:ext uri="{BB962C8B-B14F-4D97-AF65-F5344CB8AC3E}">
        <p14:creationId xmlns:p14="http://schemas.microsoft.com/office/powerpoint/2010/main" val="6600480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37000" y="0"/>
            <a:ext cx="3011488" cy="461963"/>
          </a:xfrm>
          <a:prstGeom prst="rect">
            <a:avLst/>
          </a:prstGeom>
        </p:spPr>
        <p:txBody>
          <a:bodyPr vert="horz" lIns="91440" tIns="45720" rIns="91440" bIns="45720" rtlCol="0"/>
          <a:lstStyle>
            <a:lvl1pPr algn="r">
              <a:defRPr sz="1200"/>
            </a:lvl1pPr>
          </a:lstStyle>
          <a:p>
            <a:fld id="{00C47400-2076-A749-9683-E5715953767B}" type="datetimeFigureOut">
              <a:rPr lang="en-US" smtClean="0"/>
              <a:t>6/5/2017</a:t>
            </a:fld>
            <a:endParaRPr lang="en-US"/>
          </a:p>
        </p:txBody>
      </p:sp>
      <p:sp>
        <p:nvSpPr>
          <p:cNvPr id="4" name="Slide Image Placeholder 3"/>
          <p:cNvSpPr>
            <a:spLocks noGrp="1" noRot="1" noChangeAspect="1"/>
          </p:cNvSpPr>
          <p:nvPr>
            <p:ph type="sldImg" idx="2"/>
          </p:nvPr>
        </p:nvSpPr>
        <p:spPr>
          <a:xfrm>
            <a:off x="396875" y="692150"/>
            <a:ext cx="6156325" cy="34639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5325" y="4387850"/>
            <a:ext cx="5559425" cy="41560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525"/>
            <a:ext cx="3011488" cy="4619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37000" y="8772525"/>
            <a:ext cx="3011488" cy="461963"/>
          </a:xfrm>
          <a:prstGeom prst="rect">
            <a:avLst/>
          </a:prstGeom>
        </p:spPr>
        <p:txBody>
          <a:bodyPr vert="horz" lIns="91440" tIns="45720" rIns="91440" bIns="45720" rtlCol="0" anchor="b"/>
          <a:lstStyle>
            <a:lvl1pPr algn="r">
              <a:defRPr sz="1200"/>
            </a:lvl1pPr>
          </a:lstStyle>
          <a:p>
            <a:fld id="{BE715275-CE95-B341-9C38-4BCA2DC99F69}" type="slidenum">
              <a:rPr lang="en-US" smtClean="0"/>
              <a:t>‹#›</a:t>
            </a:fld>
            <a:endParaRPr lang="en-US"/>
          </a:p>
        </p:txBody>
      </p:sp>
    </p:spTree>
    <p:extLst>
      <p:ext uri="{BB962C8B-B14F-4D97-AF65-F5344CB8AC3E}">
        <p14:creationId xmlns:p14="http://schemas.microsoft.com/office/powerpoint/2010/main" val="384439654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715275-CE95-B341-9C38-4BCA2DC99F69}" type="slidenum">
              <a:rPr lang="en-US" smtClean="0"/>
              <a:t>7</a:t>
            </a:fld>
            <a:endParaRPr lang="en-US"/>
          </a:p>
        </p:txBody>
      </p:sp>
    </p:spTree>
    <p:extLst>
      <p:ext uri="{BB962C8B-B14F-4D97-AF65-F5344CB8AC3E}">
        <p14:creationId xmlns:p14="http://schemas.microsoft.com/office/powerpoint/2010/main" val="3454200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715275-CE95-B341-9C38-4BCA2DC99F69}" type="slidenum">
              <a:rPr lang="en-US" smtClean="0"/>
              <a:t>8</a:t>
            </a:fld>
            <a:endParaRPr lang="en-US"/>
          </a:p>
        </p:txBody>
      </p:sp>
    </p:spTree>
    <p:extLst>
      <p:ext uri="{BB962C8B-B14F-4D97-AF65-F5344CB8AC3E}">
        <p14:creationId xmlns:p14="http://schemas.microsoft.com/office/powerpoint/2010/main" val="3454200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That is why we have the Level’s Document</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Rome wasn’t built in a day and neither was a quality event!</a:t>
            </a:r>
          </a:p>
          <a:p>
            <a:pPr lvl="1"/>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We want you to plan quality events that reflect your organizations mission and values</a:t>
            </a:r>
          </a:p>
          <a:p>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The form will help ensure you are not planning events that overlap with other organizations</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Always check </a:t>
            </a:r>
            <a:r>
              <a:rPr lang="en-US" dirty="0" err="1">
                <a:solidFill>
                  <a:srgbClr val="17C4E7"/>
                </a:solidFill>
                <a:latin typeface="Century Gothic"/>
                <a:cs typeface="Century Gothic"/>
                <a:sym typeface="Wingdings" panose="05000000000000000000" pitchFamily="2" charset="2"/>
              </a:rPr>
              <a:t>DragonLink</a:t>
            </a:r>
            <a:r>
              <a:rPr lang="en-US" dirty="0">
                <a:solidFill>
                  <a:srgbClr val="17C4E7"/>
                </a:solidFill>
                <a:latin typeface="Century Gothic"/>
                <a:cs typeface="Century Gothic"/>
                <a:sym typeface="Wingdings" panose="05000000000000000000" pitchFamily="2" charset="2"/>
              </a:rPr>
              <a:t> continuously so you are aware of what other orgs and offices are putting on</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We will also do this for you, the more time you give us the more we can help your orgs </a:t>
            </a:r>
            <a:r>
              <a:rPr lang="en-US" dirty="0" err="1">
                <a:solidFill>
                  <a:srgbClr val="17C4E7"/>
                </a:solidFill>
                <a:latin typeface="Century Gothic"/>
                <a:cs typeface="Century Gothic"/>
                <a:sym typeface="Wingdings" panose="05000000000000000000" pitchFamily="2" charset="2"/>
              </a:rPr>
              <a:t>colab</a:t>
            </a:r>
            <a:r>
              <a:rPr lang="en-US" dirty="0">
                <a:solidFill>
                  <a:srgbClr val="17C4E7"/>
                </a:solidFill>
                <a:latin typeface="Century Gothic"/>
                <a:cs typeface="Century Gothic"/>
                <a:sym typeface="Wingdings" panose="05000000000000000000" pitchFamily="2" charset="2"/>
              </a:rPr>
              <a:t>!</a:t>
            </a:r>
          </a:p>
          <a:p>
            <a:pPr lvl="1"/>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We can help you improve your event if you give us time to review it and give suggestions/thoughts</a:t>
            </a:r>
          </a:p>
          <a:p>
            <a:pPr marL="285750" indent="-285750">
              <a:buFont typeface="Courier New" panose="02070309020205020404" pitchFamily="49" charset="0"/>
              <a:buChar char="o"/>
            </a:pPr>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Always feel free to reach out to your Campus Engagement contact to talk through your event pre or post event form submission…we want to help!</a:t>
            </a:r>
          </a:p>
          <a:p>
            <a:pPr marL="285750" indent="-285750">
              <a:buFont typeface="Arial" panose="020B0604020202020204" pitchFamily="34" charset="0"/>
              <a:buChar char="•"/>
            </a:pPr>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More offices than just ours are on this form to review it </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Rec Athletics</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Residential Living</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Pearlman Center for Jewish Life </a:t>
            </a:r>
          </a:p>
          <a:p>
            <a:pPr marL="742950" lvl="1" indent="-285750">
              <a:buFont typeface="Courier New" panose="02070309020205020404" pitchFamily="49" charset="0"/>
              <a:buChar char="o"/>
            </a:pPr>
            <a:r>
              <a:rPr lang="en-US" b="1" dirty="0">
                <a:solidFill>
                  <a:srgbClr val="17C4E7"/>
                </a:solidFill>
                <a:latin typeface="Century Gothic"/>
                <a:cs typeface="Century Gothic"/>
                <a:sym typeface="Wingdings" panose="05000000000000000000" pitchFamily="2" charset="2"/>
              </a:rPr>
              <a:t>Possibly Catering and Auto Visual coming soon!</a:t>
            </a:r>
            <a:r>
              <a:rPr lang="en-US" dirty="0">
                <a:solidFill>
                  <a:srgbClr val="17C4E7"/>
                </a:solidFill>
                <a:latin typeface="Century Gothic"/>
                <a:cs typeface="Century Gothic"/>
                <a:sym typeface="Wingdings" panose="05000000000000000000" pitchFamily="2" charset="2"/>
              </a:rPr>
              <a:t> </a:t>
            </a:r>
          </a:p>
          <a:p>
            <a:endParaRPr lang="en-US" dirty="0"/>
          </a:p>
        </p:txBody>
      </p:sp>
      <p:sp>
        <p:nvSpPr>
          <p:cNvPr id="4" name="Slide Number Placeholder 3"/>
          <p:cNvSpPr>
            <a:spLocks noGrp="1"/>
          </p:cNvSpPr>
          <p:nvPr>
            <p:ph type="sldNum" sz="quarter" idx="10"/>
          </p:nvPr>
        </p:nvSpPr>
        <p:spPr/>
        <p:txBody>
          <a:bodyPr/>
          <a:lstStyle/>
          <a:p>
            <a:fld id="{BE715275-CE95-B341-9C38-4BCA2DC99F69}" type="slidenum">
              <a:rPr lang="en-US" smtClean="0"/>
              <a:t>9</a:t>
            </a:fld>
            <a:endParaRPr lang="en-US"/>
          </a:p>
        </p:txBody>
      </p:sp>
    </p:spTree>
    <p:extLst>
      <p:ext uri="{BB962C8B-B14F-4D97-AF65-F5344CB8AC3E}">
        <p14:creationId xmlns:p14="http://schemas.microsoft.com/office/powerpoint/2010/main" val="42845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715275-CE95-B341-9C38-4BCA2DC99F69}" type="slidenum">
              <a:rPr lang="en-US" smtClean="0"/>
              <a:t>22</a:t>
            </a:fld>
            <a:endParaRPr lang="en-US"/>
          </a:p>
        </p:txBody>
      </p:sp>
    </p:spTree>
    <p:extLst>
      <p:ext uri="{BB962C8B-B14F-4D97-AF65-F5344CB8AC3E}">
        <p14:creationId xmlns:p14="http://schemas.microsoft.com/office/powerpoint/2010/main" val="4194811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715275-CE95-B341-9C38-4BCA2DC99F69}" type="slidenum">
              <a:rPr lang="en-US" smtClean="0"/>
              <a:t>23</a:t>
            </a:fld>
            <a:endParaRPr lang="en-US"/>
          </a:p>
        </p:txBody>
      </p:sp>
    </p:spTree>
    <p:extLst>
      <p:ext uri="{BB962C8B-B14F-4D97-AF65-F5344CB8AC3E}">
        <p14:creationId xmlns:p14="http://schemas.microsoft.com/office/powerpoint/2010/main" val="17597643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6/5/2017</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6/5/2017</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6/5/2017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6/5/2017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6/5/2017</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6/5/2017</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6/5/2017</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mailto:studentorgevents@drexel.edu"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hyperlink" Target="http://www.drexel.edu/dbs/eventConference/eventServices/departments/policies/Alcohol-Policy/"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drexel.edu/publicsafety/crimeprevention/protection-of-minors/best-practices-for-interacting-with%20minors/" TargetMode="External"/><Relationship Id="rId2" Type="http://schemas.openxmlformats.org/officeDocument/2006/relationships/hyperlink" Target="http://drexel.edu/publicsafety/crimeprevention/protection-of-minors/forms/"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hyperlink" Target="mailto:smo68@drexel.edu"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Event Coordinator Training</a:t>
            </a:r>
          </a:p>
        </p:txBody>
      </p:sp>
      <p:sp>
        <p:nvSpPr>
          <p:cNvPr id="3" name="Subtitle 2"/>
          <p:cNvSpPr>
            <a:spLocks noGrp="1"/>
          </p:cNvSpPr>
          <p:nvPr>
            <p:ph type="subTitle" idx="1"/>
          </p:nvPr>
        </p:nvSpPr>
        <p:spPr/>
        <p:txBody>
          <a:bodyPr/>
          <a:lstStyle/>
          <a:p>
            <a:r>
              <a:rPr lang="en-US" dirty="0"/>
              <a:t>Recognition 2017-2018</a:t>
            </a:r>
          </a:p>
        </p:txBody>
      </p:sp>
    </p:spTree>
    <p:extLst>
      <p:ext uri="{BB962C8B-B14F-4D97-AF65-F5344CB8AC3E}">
        <p14:creationId xmlns:p14="http://schemas.microsoft.com/office/powerpoint/2010/main" val="115663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6536" y="315738"/>
            <a:ext cx="8687553" cy="1579001"/>
          </a:xfrm>
          <a:prstGeom prst="rect">
            <a:avLst/>
          </a:prstGeom>
        </p:spPr>
      </p:pic>
      <p:grpSp>
        <p:nvGrpSpPr>
          <p:cNvPr id="5" name="Group 4"/>
          <p:cNvGrpSpPr/>
          <p:nvPr/>
        </p:nvGrpSpPr>
        <p:grpSpPr>
          <a:xfrm>
            <a:off x="234043" y="1794564"/>
            <a:ext cx="1143000" cy="3312414"/>
            <a:chOff x="7419939" y="1600195"/>
            <a:chExt cx="1266860" cy="3312414"/>
          </a:xfrm>
        </p:grpSpPr>
        <p:sp>
          <p:nvSpPr>
            <p:cNvPr id="6" name="Rectangle 5"/>
            <p:cNvSpPr/>
            <p:nvPr/>
          </p:nvSpPr>
          <p:spPr>
            <a:xfrm>
              <a:off x="7419939" y="1600195"/>
              <a:ext cx="1266860" cy="3312414"/>
            </a:xfrm>
            <a:prstGeom prst="rect">
              <a:avLst/>
            </a:prstGeom>
            <a:gradFill rotWithShape="1">
              <a:gsLst>
                <a:gs pos="0">
                  <a:srgbClr val="31B6FD">
                    <a:shade val="50000"/>
                    <a:hueOff val="498247"/>
                    <a:satOff val="27330"/>
                    <a:lumOff val="42458"/>
                    <a:alphaOff val="0"/>
                    <a:shade val="51000"/>
                    <a:satMod val="130000"/>
                  </a:srgbClr>
                </a:gs>
                <a:gs pos="80000">
                  <a:srgbClr val="31B6FD">
                    <a:shade val="50000"/>
                    <a:hueOff val="498247"/>
                    <a:satOff val="27330"/>
                    <a:lumOff val="42458"/>
                    <a:alphaOff val="0"/>
                    <a:shade val="93000"/>
                    <a:satMod val="130000"/>
                  </a:srgbClr>
                </a:gs>
                <a:gs pos="100000">
                  <a:srgbClr val="31B6FD">
                    <a:shade val="50000"/>
                    <a:hueOff val="498247"/>
                    <a:satOff val="27330"/>
                    <a:lumOff val="4245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sp>
        <p:sp>
          <p:nvSpPr>
            <p:cNvPr id="7" name="Rectangle 6"/>
            <p:cNvSpPr/>
            <p:nvPr/>
          </p:nvSpPr>
          <p:spPr>
            <a:xfrm>
              <a:off x="7419939" y="1600195"/>
              <a:ext cx="1266860" cy="3312414"/>
            </a:xfrm>
            <a:prstGeom prst="rect">
              <a:avLst/>
            </a:prstGeom>
            <a:noFill/>
            <a:ln>
              <a:noFill/>
            </a:ln>
            <a:effectLst/>
          </p:spPr>
          <p:txBody>
            <a:bodyPr spcFirstLastPara="0" vert="horz" wrap="square" lIns="60960" tIns="60960" rIns="60960" bIns="60960" numCol="1" spcCol="1270" anchor="ctr" anchorCtr="0">
              <a:noAutofit/>
            </a:bodyPr>
            <a:lstStyle/>
            <a:p>
              <a:pPr marL="0" marR="0" lvl="0" indent="0" algn="ctr" defTabSz="711200" eaLnBrk="1" fontAlgn="base" latinLnBrk="0" hangingPunct="1">
                <a:lnSpc>
                  <a:spcPct val="90000"/>
                </a:lnSpc>
                <a:spcBef>
                  <a:spcPct val="0"/>
                </a:spcBef>
                <a:spcAft>
                  <a:spcPct val="3500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alibri"/>
                  <a:ea typeface="+mn-ea"/>
                  <a:cs typeface="+mn-cs"/>
                </a:rPr>
                <a:t>Update DragonLink Roster to current executive board; correspond-</a:t>
              </a:r>
              <a:r>
                <a:rPr kumimoji="0" lang="en-US" sz="1400" b="1" i="0" u="none" strike="noStrike" kern="0" cap="none" spc="0" normalizeH="0" baseline="0" noProof="0" dirty="0" err="1">
                  <a:ln>
                    <a:noFill/>
                  </a:ln>
                  <a:solidFill>
                    <a:prstClr val="white"/>
                  </a:solidFill>
                  <a:effectLst/>
                  <a:uLnTx/>
                  <a:uFillTx/>
                  <a:latin typeface="Calibri"/>
                  <a:ea typeface="+mn-ea"/>
                  <a:cs typeface="+mn-cs"/>
                </a:rPr>
                <a:t>ing</a:t>
              </a:r>
              <a:r>
                <a:rPr kumimoji="0" lang="en-US" sz="1400" b="1" i="0" u="none" strike="noStrike" kern="0" cap="none" spc="0" normalizeH="0" baseline="0" noProof="0" dirty="0">
                  <a:ln>
                    <a:noFill/>
                  </a:ln>
                  <a:solidFill>
                    <a:prstClr val="white"/>
                  </a:solidFill>
                  <a:effectLst/>
                  <a:uLnTx/>
                  <a:uFillTx/>
                  <a:latin typeface="Calibri"/>
                  <a:ea typeface="+mn-ea"/>
                  <a:cs typeface="+mn-cs"/>
                </a:rPr>
                <a:t> members must go to required trainings</a:t>
              </a:r>
            </a:p>
          </p:txBody>
        </p:sp>
      </p:grpSp>
      <p:pic>
        <p:nvPicPr>
          <p:cNvPr id="8" name="Picture 7"/>
          <p:cNvPicPr>
            <a:picLocks noChangeAspect="1"/>
          </p:cNvPicPr>
          <p:nvPr/>
        </p:nvPicPr>
        <p:blipFill>
          <a:blip r:embed="rId3"/>
          <a:stretch>
            <a:fillRect/>
          </a:stretch>
        </p:blipFill>
        <p:spPr>
          <a:xfrm>
            <a:off x="1377043" y="1790467"/>
            <a:ext cx="1414395" cy="3399153"/>
          </a:xfrm>
          <a:prstGeom prst="rect">
            <a:avLst/>
          </a:prstGeom>
        </p:spPr>
      </p:pic>
      <p:pic>
        <p:nvPicPr>
          <p:cNvPr id="10" name="Picture 9"/>
          <p:cNvPicPr>
            <a:picLocks noChangeAspect="1"/>
          </p:cNvPicPr>
          <p:nvPr/>
        </p:nvPicPr>
        <p:blipFill>
          <a:blip r:embed="rId4"/>
          <a:stretch>
            <a:fillRect/>
          </a:stretch>
        </p:blipFill>
        <p:spPr>
          <a:xfrm>
            <a:off x="2704059" y="1790465"/>
            <a:ext cx="1316850" cy="3399154"/>
          </a:xfrm>
          <a:prstGeom prst="rect">
            <a:avLst/>
          </a:prstGeom>
        </p:spPr>
      </p:pic>
      <p:pic>
        <p:nvPicPr>
          <p:cNvPr id="11" name="Picture 10"/>
          <p:cNvPicPr>
            <a:picLocks noChangeAspect="1"/>
          </p:cNvPicPr>
          <p:nvPr/>
        </p:nvPicPr>
        <p:blipFill>
          <a:blip r:embed="rId5"/>
          <a:stretch>
            <a:fillRect/>
          </a:stretch>
        </p:blipFill>
        <p:spPr>
          <a:xfrm>
            <a:off x="4020909" y="1790464"/>
            <a:ext cx="1417217" cy="3399155"/>
          </a:xfrm>
          <a:prstGeom prst="rect">
            <a:avLst/>
          </a:prstGeom>
        </p:spPr>
      </p:pic>
      <p:pic>
        <p:nvPicPr>
          <p:cNvPr id="12" name="Picture 11"/>
          <p:cNvPicPr>
            <a:picLocks noChangeAspect="1"/>
          </p:cNvPicPr>
          <p:nvPr/>
        </p:nvPicPr>
        <p:blipFill>
          <a:blip r:embed="rId6"/>
          <a:stretch>
            <a:fillRect/>
          </a:stretch>
        </p:blipFill>
        <p:spPr>
          <a:xfrm>
            <a:off x="6604058" y="1790464"/>
            <a:ext cx="1359526" cy="3399155"/>
          </a:xfrm>
          <a:prstGeom prst="rect">
            <a:avLst/>
          </a:prstGeom>
        </p:spPr>
      </p:pic>
      <p:pic>
        <p:nvPicPr>
          <p:cNvPr id="14" name="Picture 13"/>
          <p:cNvPicPr>
            <a:picLocks noChangeAspect="1"/>
          </p:cNvPicPr>
          <p:nvPr/>
        </p:nvPicPr>
        <p:blipFill>
          <a:blip r:embed="rId7"/>
          <a:stretch>
            <a:fillRect/>
          </a:stretch>
        </p:blipFill>
        <p:spPr>
          <a:xfrm>
            <a:off x="5392292" y="1801281"/>
            <a:ext cx="1255885" cy="3399155"/>
          </a:xfrm>
          <a:prstGeom prst="rect">
            <a:avLst/>
          </a:prstGeom>
        </p:spPr>
      </p:pic>
      <p:pic>
        <p:nvPicPr>
          <p:cNvPr id="15" name="Picture 14"/>
          <p:cNvPicPr>
            <a:picLocks noChangeAspect="1"/>
          </p:cNvPicPr>
          <p:nvPr/>
        </p:nvPicPr>
        <p:blipFill>
          <a:blip r:embed="rId8"/>
          <a:stretch>
            <a:fillRect/>
          </a:stretch>
        </p:blipFill>
        <p:spPr>
          <a:xfrm>
            <a:off x="7908715" y="1801281"/>
            <a:ext cx="1236102" cy="3316511"/>
          </a:xfrm>
          <a:prstGeom prst="rect">
            <a:avLst/>
          </a:prstGeom>
        </p:spPr>
      </p:pic>
      <p:sp>
        <p:nvSpPr>
          <p:cNvPr id="16" name="TextBox 15"/>
          <p:cNvSpPr txBox="1"/>
          <p:nvPr/>
        </p:nvSpPr>
        <p:spPr>
          <a:xfrm>
            <a:off x="1648326" y="5566610"/>
            <a:ext cx="9801726" cy="646331"/>
          </a:xfrm>
          <a:prstGeom prst="rect">
            <a:avLst/>
          </a:prstGeom>
          <a:noFill/>
        </p:spPr>
        <p:txBody>
          <a:bodyPr wrap="square" rtlCol="0">
            <a:spAutoFit/>
          </a:bodyPr>
          <a:lstStyle/>
          <a:p>
            <a:pPr algn="ctr"/>
            <a:r>
              <a:rPr lang="en-US" b="1" dirty="0">
                <a:solidFill>
                  <a:schemeClr val="accent1">
                    <a:lumMod val="75000"/>
                  </a:schemeClr>
                </a:solidFill>
              </a:rPr>
              <a:t>Any member can, and should, check the status of your organizations standing in the steps of recognition</a:t>
            </a:r>
          </a:p>
        </p:txBody>
      </p:sp>
      <p:sp>
        <p:nvSpPr>
          <p:cNvPr id="17" name="TextBox 16"/>
          <p:cNvSpPr txBox="1"/>
          <p:nvPr/>
        </p:nvSpPr>
        <p:spPr>
          <a:xfrm>
            <a:off x="9669378" y="1105238"/>
            <a:ext cx="1780674" cy="3477875"/>
          </a:xfrm>
          <a:prstGeom prst="rect">
            <a:avLst/>
          </a:prstGeom>
          <a:noFill/>
        </p:spPr>
        <p:txBody>
          <a:bodyPr wrap="square" rtlCol="0">
            <a:spAutoFit/>
          </a:bodyPr>
          <a:lstStyle/>
          <a:p>
            <a:r>
              <a:rPr lang="en-US" sz="2000" dirty="0">
                <a:solidFill>
                  <a:srgbClr val="D60093"/>
                </a:solidFill>
              </a:rPr>
              <a:t>It is </a:t>
            </a:r>
            <a:r>
              <a:rPr lang="en-US" sz="2000" b="1" dirty="0">
                <a:solidFill>
                  <a:srgbClr val="D60093"/>
                </a:solidFill>
              </a:rPr>
              <a:t>NOT</a:t>
            </a:r>
            <a:r>
              <a:rPr lang="en-US" sz="2000" dirty="0">
                <a:solidFill>
                  <a:srgbClr val="D60093"/>
                </a:solidFill>
              </a:rPr>
              <a:t> just the job of the president to ensure all recognition steps are being completed and checked off!</a:t>
            </a:r>
          </a:p>
        </p:txBody>
      </p:sp>
    </p:spTree>
    <p:extLst>
      <p:ext uri="{BB962C8B-B14F-4D97-AF65-F5344CB8AC3E}">
        <p14:creationId xmlns:p14="http://schemas.microsoft.com/office/powerpoint/2010/main" val="1266719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4" y="3796906"/>
            <a:ext cx="10820399" cy="2801935"/>
          </a:xfrm>
        </p:spPr>
        <p:txBody>
          <a:bodyPr>
            <a:normAutofit fontScale="90000"/>
          </a:bodyPr>
          <a:lstStyle/>
          <a:p>
            <a:pPr marL="342900" lvl="0" indent="-342900" algn="l">
              <a:lnSpc>
                <a:spcPct val="100000"/>
              </a:lnSpc>
              <a:spcBef>
                <a:spcPct val="20000"/>
              </a:spcBef>
              <a:defRPr/>
            </a:pPr>
            <a:r>
              <a:rPr lang="en-US" sz="2600" b="1" cap="none" dirty="0">
                <a:solidFill>
                  <a:schemeClr val="accent1">
                    <a:lumMod val="75000"/>
                  </a:schemeClr>
                </a:solidFill>
                <a:latin typeface="Century Gothic" panose="020B0502020202020204" pitchFamily="34" charset="0"/>
                <a:ea typeface="+mn-ea"/>
                <a:cs typeface="+mn-cs"/>
              </a:rPr>
              <a:t>    </a:t>
            </a:r>
            <a:r>
              <a:rPr lang="en-US" sz="2600" b="1" cap="none" dirty="0">
                <a:solidFill>
                  <a:srgbClr val="17C4E7"/>
                </a:solidFill>
                <a:latin typeface="Century Gothic" panose="020B0502020202020204" pitchFamily="34" charset="0"/>
                <a:ea typeface="+mn-ea"/>
                <a:cs typeface="+mn-cs"/>
              </a:rPr>
              <a:t>Offices of Campus Activities and Engagement </a:t>
            </a:r>
            <a:br>
              <a:rPr lang="en-US" sz="2600" b="1"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Event and policy assistance and support</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Event form management </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Resources and additional event planning assistance</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Recognition status</a:t>
            </a:r>
            <a:br>
              <a:rPr lang="en-US" sz="2000" cap="none" dirty="0">
                <a:solidFill>
                  <a:srgbClr val="17C4E7"/>
                </a:solidFill>
                <a:latin typeface="Century Gothic" panose="020B0502020202020204" pitchFamily="34" charset="0"/>
                <a:ea typeface="+mn-ea"/>
                <a:cs typeface="+mn-cs"/>
              </a:rPr>
            </a:br>
            <a:r>
              <a:rPr lang="en-US" sz="1700" b="1" cap="none" dirty="0">
                <a:solidFill>
                  <a:srgbClr val="17C4E7"/>
                </a:solidFill>
                <a:latin typeface="Century Gothic" panose="020B0502020202020204" pitchFamily="34" charset="0"/>
                <a:ea typeface="+mn-ea"/>
                <a:cs typeface="+mn-cs"/>
              </a:rPr>
              <a:t>The Director of Campus Engagement, Sarah Olsen smo68@drexel.edu is meant to be a resource for any of your questions and can give guidance prior to moving forward with events, planning for the year, working with other offices etc.</a:t>
            </a:r>
            <a:br>
              <a:rPr lang="en-US" sz="1700" b="1" cap="none" dirty="0">
                <a:solidFill>
                  <a:srgbClr val="17C4E7"/>
                </a:solidFill>
                <a:latin typeface="Century Gothic" panose="020B0502020202020204" pitchFamily="34" charset="0"/>
                <a:ea typeface="+mn-ea"/>
                <a:cs typeface="+mn-cs"/>
              </a:rPr>
            </a:br>
            <a:br>
              <a:rPr lang="en-US" sz="1700" b="1" cap="none" dirty="0">
                <a:solidFill>
                  <a:srgbClr val="17C4E7"/>
                </a:solidFill>
                <a:latin typeface="Century Gothic" panose="020B0502020202020204" pitchFamily="34" charset="0"/>
                <a:ea typeface="+mn-ea"/>
                <a:cs typeface="+mn-cs"/>
              </a:rPr>
            </a:br>
            <a:r>
              <a:rPr lang="en-US" sz="2600" b="1" cap="none" dirty="0">
                <a:solidFill>
                  <a:srgbClr val="17C4E7"/>
                </a:solidFill>
                <a:latin typeface="Century Gothic" panose="020B0502020202020204" pitchFamily="34" charset="0"/>
                <a:ea typeface="+mn-ea"/>
                <a:cs typeface="+mn-cs"/>
              </a:rPr>
              <a:t>SAFAC</a:t>
            </a:r>
            <a:br>
              <a:rPr lang="en-US" sz="2600" b="1"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Contract processing</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Purchases</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All specific fiscal </a:t>
            </a:r>
            <a:r>
              <a:rPr lang="en-US" sz="2200" cap="none" dirty="0">
                <a:solidFill>
                  <a:srgbClr val="17C4E7"/>
                </a:solidFill>
                <a:latin typeface="Century Gothic" panose="020B0502020202020204" pitchFamily="34" charset="0"/>
                <a:ea typeface="+mn-ea"/>
                <a:cs typeface="+mn-cs"/>
              </a:rPr>
              <a:t>aspects; accounts, web </a:t>
            </a:r>
            <a:r>
              <a:rPr lang="en-US" sz="2000" cap="none" dirty="0">
                <a:solidFill>
                  <a:srgbClr val="17C4E7"/>
                </a:solidFill>
                <a:latin typeface="Century Gothic" panose="020B0502020202020204" pitchFamily="34" charset="0"/>
                <a:ea typeface="+mn-ea"/>
                <a:cs typeface="+mn-cs"/>
              </a:rPr>
              <a:t>finance, and allocations</a:t>
            </a:r>
            <a:br>
              <a:rPr lang="en-US" sz="2000" cap="none" dirty="0">
                <a:solidFill>
                  <a:srgbClr val="17C4E7"/>
                </a:solidFill>
                <a:latin typeface="Century Gothic" panose="020B0502020202020204" pitchFamily="34" charset="0"/>
                <a:ea typeface="+mn-ea"/>
                <a:cs typeface="+mn-cs"/>
              </a:rPr>
            </a:br>
            <a:br>
              <a:rPr lang="en-US" sz="2000" cap="none" dirty="0">
                <a:solidFill>
                  <a:srgbClr val="17C4E7"/>
                </a:solidFill>
                <a:latin typeface="Century Gothic" panose="020B0502020202020204" pitchFamily="34" charset="0"/>
                <a:ea typeface="+mn-ea"/>
                <a:cs typeface="+mn-cs"/>
              </a:rPr>
            </a:br>
            <a:br>
              <a:rPr lang="en-US" sz="2400" b="1" cap="none" dirty="0">
                <a:solidFill>
                  <a:srgbClr val="17C4E7"/>
                </a:solidFill>
                <a:latin typeface="Century Gothic" panose="020B0502020202020204" pitchFamily="34" charset="0"/>
                <a:ea typeface="+mn-ea"/>
                <a:cs typeface="+mn-cs"/>
              </a:rPr>
            </a:br>
            <a:br>
              <a:rPr lang="en-US" sz="2400" b="1" cap="none" dirty="0">
                <a:solidFill>
                  <a:srgbClr val="17C4E7"/>
                </a:solidFill>
                <a:latin typeface="Century Gothic" panose="020B0502020202020204" pitchFamily="34" charset="0"/>
                <a:ea typeface="+mn-ea"/>
                <a:cs typeface="+mn-cs"/>
              </a:rPr>
            </a:br>
            <a:br>
              <a:rPr lang="en-US" sz="2400" b="1" cap="none" dirty="0">
                <a:solidFill>
                  <a:srgbClr val="17C4E7"/>
                </a:solidFill>
                <a:latin typeface="Century Gothic" panose="020B0502020202020204" pitchFamily="34" charset="0"/>
                <a:ea typeface="+mn-ea"/>
                <a:cs typeface="+mn-cs"/>
              </a:rPr>
            </a:br>
            <a:br>
              <a:rPr lang="en-US" sz="2400" b="1" cap="none" dirty="0">
                <a:solidFill>
                  <a:srgbClr val="17C4E7"/>
                </a:solidFill>
                <a:latin typeface="Century Gothic" panose="020B0502020202020204" pitchFamily="34" charset="0"/>
                <a:ea typeface="+mn-ea"/>
                <a:cs typeface="+mn-cs"/>
              </a:rPr>
            </a:br>
            <a:endParaRPr lang="en-US" sz="2000" dirty="0">
              <a:solidFill>
                <a:srgbClr val="17C4E7"/>
              </a:solidFill>
              <a:latin typeface="Century Gothic" panose="020B0502020202020204" pitchFamily="34" charset="0"/>
            </a:endParaRPr>
          </a:p>
        </p:txBody>
      </p:sp>
      <p:sp>
        <p:nvSpPr>
          <p:cNvPr id="7" name="TextBox 6"/>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Who Oversees What?</a:t>
            </a:r>
          </a:p>
        </p:txBody>
      </p:sp>
    </p:spTree>
    <p:extLst>
      <p:ext uri="{BB962C8B-B14F-4D97-AF65-F5344CB8AC3E}">
        <p14:creationId xmlns:p14="http://schemas.microsoft.com/office/powerpoint/2010/main" val="3770415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752" y="609248"/>
            <a:ext cx="10820399" cy="2801935"/>
          </a:xfrm>
        </p:spPr>
        <p:txBody>
          <a:bodyPr>
            <a:normAutofit fontScale="90000"/>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br>
              <a:rPr lang="en-US" sz="2000" cap="none" dirty="0">
                <a:solidFill>
                  <a:srgbClr val="17C4E7"/>
                </a:solidFill>
                <a:latin typeface="Century Gothic" panose="020B0502020202020204" pitchFamily="34" charset="0"/>
                <a:ea typeface="+mn-ea"/>
                <a:cs typeface="+mn-cs"/>
              </a:rPr>
            </a:br>
            <a:r>
              <a:rPr lang="en-US" sz="2400" b="1" cap="none" dirty="0">
                <a:solidFill>
                  <a:srgbClr val="17C4E7"/>
                </a:solidFill>
                <a:latin typeface="Century Gothic" panose="020B0502020202020204" pitchFamily="34" charset="0"/>
                <a:ea typeface="+mn-ea"/>
                <a:cs typeface="+mn-cs"/>
              </a:rPr>
              <a:t>Event and Conference Services &amp; Campus Services </a:t>
            </a:r>
            <a:br>
              <a:rPr lang="en-US" sz="2400" b="1"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Room and space reservations </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Tables and chairs, room set-ups, building policies, etc.</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Food and Catering via Chestnut St. Catering (Aramark)</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Technical support – Audio and Visual Needs</a:t>
            </a:r>
            <a:br>
              <a:rPr lang="en-US" sz="2000" cap="none" dirty="0">
                <a:solidFill>
                  <a:srgbClr val="17C4E7"/>
                </a:solidFill>
                <a:latin typeface="Century Gothic" panose="020B0502020202020204" pitchFamily="34" charset="0"/>
                <a:ea typeface="+mn-ea"/>
                <a:cs typeface="+mn-cs"/>
              </a:rPr>
            </a:br>
            <a:r>
              <a:rPr lang="en-US" sz="2000" cap="none" dirty="0">
                <a:solidFill>
                  <a:srgbClr val="17C4E7"/>
                </a:solidFill>
                <a:latin typeface="Century Gothic" panose="020B0502020202020204" pitchFamily="34" charset="0"/>
                <a:ea typeface="+mn-ea"/>
                <a:cs typeface="+mn-cs"/>
              </a:rPr>
              <a:t>Public Safety</a:t>
            </a:r>
            <a:br>
              <a:rPr lang="en-US" sz="2000" cap="none" dirty="0">
                <a:solidFill>
                  <a:srgbClr val="17C4E7"/>
                </a:solidFill>
                <a:latin typeface="Century Gothic" panose="020B0502020202020204" pitchFamily="34" charset="0"/>
                <a:ea typeface="+mn-ea"/>
                <a:cs typeface="+mn-cs"/>
              </a:rPr>
            </a:br>
            <a:br>
              <a:rPr lang="en-US" sz="2000" cap="none" dirty="0">
                <a:solidFill>
                  <a:srgbClr val="17C4E7"/>
                </a:solidFill>
                <a:latin typeface="Century Gothic" panose="020B0502020202020204" pitchFamily="34" charset="0"/>
                <a:ea typeface="+mn-ea"/>
                <a:cs typeface="+mn-cs"/>
              </a:rPr>
            </a:br>
            <a:endParaRPr lang="en-US" sz="2000" dirty="0">
              <a:solidFill>
                <a:srgbClr val="17C4E7"/>
              </a:solidFill>
              <a:latin typeface="Century Gothic" panose="020B0502020202020204" pitchFamily="34" charset="0"/>
            </a:endParaRPr>
          </a:p>
        </p:txBody>
      </p:sp>
      <p:sp>
        <p:nvSpPr>
          <p:cNvPr id="7" name="TextBox 6"/>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Who Oversees What?</a:t>
            </a:r>
          </a:p>
        </p:txBody>
      </p:sp>
    </p:spTree>
    <p:extLst>
      <p:ext uri="{BB962C8B-B14F-4D97-AF65-F5344CB8AC3E}">
        <p14:creationId xmlns:p14="http://schemas.microsoft.com/office/powerpoint/2010/main" val="165965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842" y="1066800"/>
            <a:ext cx="10820399" cy="3826043"/>
          </a:xfrm>
        </p:spPr>
        <p:txBody>
          <a:bodyPr>
            <a:normAutofit/>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endParaRPr lang="en-US" dirty="0">
              <a:solidFill>
                <a:srgbClr val="17C4E7"/>
              </a:solidFill>
              <a:latin typeface="Century Gothic" panose="020B0502020202020204" pitchFamily="34" charset="0"/>
            </a:endParaRPr>
          </a:p>
        </p:txBody>
      </p:sp>
      <p:sp>
        <p:nvSpPr>
          <p:cNvPr id="7" name="TextBox 6"/>
          <p:cNvSpPr txBox="1"/>
          <p:nvPr/>
        </p:nvSpPr>
        <p:spPr>
          <a:xfrm>
            <a:off x="308809" y="264694"/>
            <a:ext cx="11606463" cy="584775"/>
          </a:xfrm>
          <a:prstGeom prst="rect">
            <a:avLst/>
          </a:prstGeom>
          <a:noFill/>
        </p:spPr>
        <p:txBody>
          <a:bodyPr wrap="square" rtlCol="0">
            <a:spAutoFit/>
          </a:bodyPr>
          <a:lstStyle/>
          <a:p>
            <a:pPr algn="ctr"/>
            <a:r>
              <a:rPr lang="en-US" sz="3200" b="1" dirty="0">
                <a:solidFill>
                  <a:srgbClr val="181FA8"/>
                </a:solidFill>
              </a:rPr>
              <a:t>The Event Consultants are Here to Help You!!</a:t>
            </a:r>
          </a:p>
        </p:txBody>
      </p:sp>
      <p:sp>
        <p:nvSpPr>
          <p:cNvPr id="3" name="TextBox 2"/>
          <p:cNvSpPr txBox="1"/>
          <p:nvPr/>
        </p:nvSpPr>
        <p:spPr>
          <a:xfrm>
            <a:off x="505324" y="948690"/>
            <a:ext cx="11213432" cy="3139321"/>
          </a:xfrm>
          <a:prstGeom prst="rect">
            <a:avLst/>
          </a:prstGeom>
          <a:noFill/>
        </p:spPr>
        <p:txBody>
          <a:bodyPr wrap="square" rtlCol="0">
            <a:spAutoFit/>
          </a:bodyPr>
          <a:lstStyle/>
          <a:p>
            <a:pPr marL="742950" lvl="1" indent="-285750">
              <a:buFont typeface="Arial"/>
              <a:buChar char="•"/>
            </a:pPr>
            <a:r>
              <a:rPr lang="en-US" dirty="0">
                <a:solidFill>
                  <a:srgbClr val="17C4E7"/>
                </a:solidFill>
                <a:sym typeface="Wingdings" panose="05000000000000000000" pitchFamily="2" charset="2"/>
              </a:rPr>
              <a:t>Student Workers who hold office hours daily</a:t>
            </a:r>
          </a:p>
          <a:p>
            <a:pPr marL="1200150" lvl="2" indent="-285750">
              <a:buFont typeface="Arial"/>
              <a:buChar char="•"/>
            </a:pPr>
            <a:r>
              <a:rPr lang="en-US" dirty="0">
                <a:solidFill>
                  <a:srgbClr val="17C4E7"/>
                </a:solidFill>
                <a:sym typeface="Wingdings" panose="05000000000000000000" pitchFamily="2" charset="2"/>
              </a:rPr>
              <a:t>Office hours will be in their email signature and posted in the SORC</a:t>
            </a:r>
          </a:p>
          <a:p>
            <a:pPr marL="742950" lvl="1" indent="-285750">
              <a:buFont typeface="Arial"/>
              <a:buChar char="•"/>
            </a:pPr>
            <a:r>
              <a:rPr lang="en-US" dirty="0">
                <a:solidFill>
                  <a:srgbClr val="17C4E7"/>
                </a:solidFill>
                <a:sym typeface="Wingdings" panose="05000000000000000000" pitchFamily="2" charset="2"/>
              </a:rPr>
              <a:t>They’re the ones going into your form and making the reservations with Event and Conference Services </a:t>
            </a:r>
          </a:p>
          <a:p>
            <a:pPr marL="742950" lvl="1" indent="-285750">
              <a:buFont typeface="Courier New" panose="02070309020205020404" pitchFamily="49" charset="0"/>
              <a:buChar char="o"/>
            </a:pPr>
            <a:endParaRPr lang="en-US" dirty="0">
              <a:solidFill>
                <a:srgbClr val="17C4E7"/>
              </a:solidFill>
              <a:sym typeface="Wingdings" panose="05000000000000000000" pitchFamily="2" charset="2"/>
            </a:endParaRPr>
          </a:p>
          <a:p>
            <a:pPr marL="742950" lvl="1" indent="-285750">
              <a:buFont typeface="Arial"/>
              <a:buChar char="•"/>
            </a:pPr>
            <a:r>
              <a:rPr lang="en-US" dirty="0">
                <a:solidFill>
                  <a:srgbClr val="17C4E7"/>
                </a:solidFill>
                <a:sym typeface="Wingdings" panose="05000000000000000000" pitchFamily="2" charset="2"/>
              </a:rPr>
              <a:t>Best ways to reach them:</a:t>
            </a:r>
          </a:p>
          <a:p>
            <a:pPr marL="1200150" lvl="2" indent="-285750">
              <a:buFont typeface="Arial"/>
              <a:buChar char="•"/>
            </a:pPr>
            <a:r>
              <a:rPr lang="en-US" dirty="0">
                <a:solidFill>
                  <a:srgbClr val="17C4E7"/>
                </a:solidFill>
                <a:sym typeface="Wingdings" panose="05000000000000000000" pitchFamily="2" charset="2"/>
              </a:rPr>
              <a:t>If Event Form has already been submitted, through the comments on </a:t>
            </a:r>
            <a:r>
              <a:rPr lang="en-US" dirty="0" err="1">
                <a:solidFill>
                  <a:srgbClr val="17C4E7"/>
                </a:solidFill>
                <a:sym typeface="Wingdings" panose="05000000000000000000" pitchFamily="2" charset="2"/>
              </a:rPr>
              <a:t>DragonLink</a:t>
            </a:r>
            <a:endParaRPr lang="en-US" dirty="0">
              <a:solidFill>
                <a:srgbClr val="17C4E7"/>
              </a:solidFill>
              <a:sym typeface="Wingdings" panose="05000000000000000000" pitchFamily="2" charset="2"/>
            </a:endParaRPr>
          </a:p>
          <a:p>
            <a:pPr marL="1200150" lvl="2" indent="-285750">
              <a:buFont typeface="Arial"/>
              <a:buChar char="•"/>
            </a:pPr>
            <a:r>
              <a:rPr lang="en-US" dirty="0">
                <a:solidFill>
                  <a:srgbClr val="17C4E7"/>
                </a:solidFill>
                <a:sym typeface="Wingdings" panose="05000000000000000000" pitchFamily="2" charset="2"/>
              </a:rPr>
              <a:t>Or via their email </a:t>
            </a:r>
            <a:r>
              <a:rPr lang="en-US" dirty="0">
                <a:solidFill>
                  <a:srgbClr val="17C4E7"/>
                </a:solidFill>
                <a:sym typeface="Wingdings" panose="05000000000000000000" pitchFamily="2" charset="2"/>
                <a:hlinkClick r:id="rId2"/>
              </a:rPr>
              <a:t>studentorgevents@drexel.edu</a:t>
            </a:r>
            <a:endParaRPr lang="en-US" dirty="0">
              <a:solidFill>
                <a:srgbClr val="17C4E7"/>
              </a:solidFill>
              <a:sym typeface="Wingdings" panose="05000000000000000000" pitchFamily="2" charset="2"/>
            </a:endParaRPr>
          </a:p>
          <a:p>
            <a:pPr marL="742950" lvl="1" indent="-285750">
              <a:buFont typeface="Courier New" panose="02070309020205020404" pitchFamily="49" charset="0"/>
              <a:buChar char="o"/>
            </a:pPr>
            <a:endParaRPr lang="en-US" dirty="0">
              <a:solidFill>
                <a:srgbClr val="17C4E7"/>
              </a:solidFill>
              <a:sym typeface="Wingdings" panose="05000000000000000000" pitchFamily="2" charset="2"/>
            </a:endParaRPr>
          </a:p>
          <a:p>
            <a:pPr marL="742950" lvl="1" indent="-285750">
              <a:buFont typeface="Courier New" panose="02070309020205020404" pitchFamily="49" charset="0"/>
              <a:buChar char="o"/>
            </a:pPr>
            <a:endParaRPr lang="en-US" dirty="0">
              <a:solidFill>
                <a:srgbClr val="17C4E7"/>
              </a:solidFill>
              <a:sym typeface="Wingdings" panose="05000000000000000000" pitchFamily="2" charset="2"/>
            </a:endParaRPr>
          </a:p>
          <a:p>
            <a:pPr marL="742950" lvl="1" indent="-285750">
              <a:buFont typeface="Arial" panose="020B0604020202020204" pitchFamily="34" charset="0"/>
              <a:buChar char="•"/>
            </a:pPr>
            <a:endParaRPr lang="en-US" dirty="0">
              <a:solidFill>
                <a:srgbClr val="17C4E7"/>
              </a:solidFill>
              <a:sym typeface="Wingdings" panose="05000000000000000000" pitchFamily="2" charset="2"/>
            </a:endParaRPr>
          </a:p>
        </p:txBody>
      </p:sp>
    </p:spTree>
    <p:extLst>
      <p:ext uri="{BB962C8B-B14F-4D97-AF65-F5344CB8AC3E}">
        <p14:creationId xmlns:p14="http://schemas.microsoft.com/office/powerpoint/2010/main" val="1615401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842" y="1066800"/>
            <a:ext cx="10820399" cy="3826043"/>
          </a:xfrm>
        </p:spPr>
        <p:txBody>
          <a:bodyPr>
            <a:normAutofit/>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endParaRPr lang="en-US" dirty="0">
              <a:solidFill>
                <a:srgbClr val="17C4E7"/>
              </a:solidFill>
              <a:latin typeface="Century Gothic" panose="020B0502020202020204" pitchFamily="34" charset="0"/>
            </a:endParaRPr>
          </a:p>
        </p:txBody>
      </p:sp>
      <p:sp>
        <p:nvSpPr>
          <p:cNvPr id="7" name="TextBox 6"/>
          <p:cNvSpPr txBox="1"/>
          <p:nvPr/>
        </p:nvSpPr>
        <p:spPr>
          <a:xfrm>
            <a:off x="308809" y="264694"/>
            <a:ext cx="11606463" cy="584775"/>
          </a:xfrm>
          <a:prstGeom prst="rect">
            <a:avLst/>
          </a:prstGeom>
          <a:noFill/>
        </p:spPr>
        <p:txBody>
          <a:bodyPr wrap="square" rtlCol="0">
            <a:spAutoFit/>
          </a:bodyPr>
          <a:lstStyle/>
          <a:p>
            <a:pPr algn="ctr"/>
            <a:r>
              <a:rPr lang="en-US" sz="3200" b="1" dirty="0">
                <a:solidFill>
                  <a:srgbClr val="181FA8"/>
                </a:solidFill>
              </a:rPr>
              <a:t>Steps to </a:t>
            </a:r>
            <a:r>
              <a:rPr lang="en-US" sz="3200" b="1" u="sng" dirty="0">
                <a:solidFill>
                  <a:srgbClr val="181FA8"/>
                </a:solidFill>
              </a:rPr>
              <a:t>Successfully</a:t>
            </a:r>
            <a:r>
              <a:rPr lang="en-US" sz="3200" b="1" dirty="0">
                <a:solidFill>
                  <a:srgbClr val="181FA8"/>
                </a:solidFill>
              </a:rPr>
              <a:t> Submitting an Event Form</a:t>
            </a:r>
          </a:p>
        </p:txBody>
      </p:sp>
      <p:sp>
        <p:nvSpPr>
          <p:cNvPr id="3" name="TextBox 2"/>
          <p:cNvSpPr txBox="1"/>
          <p:nvPr/>
        </p:nvSpPr>
        <p:spPr>
          <a:xfrm>
            <a:off x="688882" y="844029"/>
            <a:ext cx="10820399" cy="5632312"/>
          </a:xfrm>
          <a:prstGeom prst="rect">
            <a:avLst/>
          </a:prstGeom>
          <a:noFill/>
        </p:spPr>
        <p:txBody>
          <a:bodyPr wrap="square" rtlCol="0">
            <a:spAutoFit/>
          </a:bodyPr>
          <a:lstStyle/>
          <a:p>
            <a:pPr marL="342900" indent="-342900">
              <a:buFont typeface="+mj-lt"/>
              <a:buAutoNum type="arabicPeriod"/>
            </a:pPr>
            <a:r>
              <a:rPr lang="en-US" dirty="0">
                <a:solidFill>
                  <a:srgbClr val="17C4E7"/>
                </a:solidFill>
                <a:latin typeface="Century Gothic"/>
                <a:cs typeface="Century Gothic"/>
              </a:rPr>
              <a:t>Review Event Form folder in CE’s Document Tab on </a:t>
            </a:r>
            <a:r>
              <a:rPr lang="en-US" dirty="0" err="1">
                <a:solidFill>
                  <a:srgbClr val="17C4E7"/>
                </a:solidFill>
                <a:latin typeface="Century Gothic"/>
                <a:cs typeface="Century Gothic"/>
              </a:rPr>
              <a:t>DragonLink</a:t>
            </a:r>
            <a:endParaRPr lang="en-US" dirty="0">
              <a:solidFill>
                <a:srgbClr val="17C4E7"/>
              </a:solidFill>
              <a:latin typeface="Century Gothic"/>
              <a:cs typeface="Century Gothic"/>
            </a:endParaRPr>
          </a:p>
          <a:p>
            <a:pPr marL="742950" lvl="1" indent="-285750">
              <a:buFont typeface="Arial" panose="020B0604020202020204" pitchFamily="34" charset="0"/>
              <a:buChar char="•"/>
            </a:pPr>
            <a:r>
              <a:rPr lang="en-US" dirty="0">
                <a:solidFill>
                  <a:srgbClr val="17C4E7"/>
                </a:solidFill>
                <a:latin typeface="Century Gothic"/>
                <a:cs typeface="Century Gothic"/>
              </a:rPr>
              <a:t>Read through the 101 Guide</a:t>
            </a:r>
          </a:p>
          <a:p>
            <a:pPr marL="742950" lvl="1" indent="-285750">
              <a:buFont typeface="Arial" panose="020B0604020202020204" pitchFamily="34" charset="0"/>
              <a:buChar char="•"/>
            </a:pPr>
            <a:r>
              <a:rPr lang="en-US" dirty="0">
                <a:solidFill>
                  <a:srgbClr val="17C4E7"/>
                </a:solidFill>
                <a:latin typeface="Century Gothic"/>
                <a:cs typeface="Century Gothic"/>
              </a:rPr>
              <a:t>Familiarize yourself with the Levels and Timelines </a:t>
            </a:r>
          </a:p>
          <a:p>
            <a:r>
              <a:rPr lang="en-US" dirty="0">
                <a:solidFill>
                  <a:srgbClr val="D60093"/>
                </a:solidFill>
                <a:latin typeface="Century Gothic"/>
                <a:cs typeface="Century Gothic"/>
              </a:rPr>
              <a:t>*It is never too early to put in an Event Form</a:t>
            </a:r>
          </a:p>
          <a:p>
            <a:r>
              <a:rPr lang="en-US" dirty="0">
                <a:solidFill>
                  <a:srgbClr val="17C4E7"/>
                </a:solidFill>
                <a:latin typeface="Century Gothic"/>
                <a:cs typeface="Century Gothic"/>
              </a:rPr>
              <a:t>2.	Make sure your notifications are all on</a:t>
            </a:r>
          </a:p>
          <a:p>
            <a:pPr marL="742950" lvl="1" indent="-285750">
              <a:buFont typeface="Arial" panose="020B0604020202020204" pitchFamily="34" charset="0"/>
              <a:buChar char="•"/>
            </a:pPr>
            <a:r>
              <a:rPr lang="en-US" dirty="0">
                <a:solidFill>
                  <a:srgbClr val="17C4E7"/>
                </a:solidFill>
                <a:latin typeface="Century Gothic"/>
                <a:cs typeface="Century Gothic"/>
              </a:rPr>
              <a:t>Go to your profile, where your name is in the upper right corner of </a:t>
            </a:r>
            <a:r>
              <a:rPr lang="en-US" dirty="0" err="1">
                <a:solidFill>
                  <a:srgbClr val="17C4E7"/>
                </a:solidFill>
                <a:latin typeface="Century Gothic"/>
                <a:cs typeface="Century Gothic"/>
              </a:rPr>
              <a:t>DragonLink</a:t>
            </a:r>
            <a:endParaRPr lang="en-US" dirty="0">
              <a:solidFill>
                <a:srgbClr val="17C4E7"/>
              </a:solidFill>
              <a:latin typeface="Century Gothic"/>
              <a:cs typeface="Century Gothic"/>
            </a:endParaRPr>
          </a:p>
          <a:p>
            <a:pPr marL="742950" lvl="1" indent="-285750">
              <a:buFont typeface="Arial" panose="020B0604020202020204" pitchFamily="34" charset="0"/>
              <a:buChar char="•"/>
            </a:pPr>
            <a:r>
              <a:rPr lang="en-US" dirty="0">
                <a:solidFill>
                  <a:srgbClr val="17C4E7"/>
                </a:solidFill>
                <a:latin typeface="Century Gothic"/>
                <a:cs typeface="Century Gothic"/>
              </a:rPr>
              <a:t>Settings tab</a:t>
            </a:r>
            <a:endParaRPr lang="en-US" dirty="0">
              <a:solidFill>
                <a:srgbClr val="17C4E7"/>
              </a:solidFill>
              <a:latin typeface="Century Gothic"/>
              <a:cs typeface="Century Gothic"/>
              <a:sym typeface="Wingdings" panose="05000000000000000000" pitchFamily="2" charset="2"/>
            </a:endParaRPr>
          </a:p>
          <a:p>
            <a:pPr marL="742950" lvl="1"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Notifications</a:t>
            </a:r>
          </a:p>
          <a:p>
            <a:pPr marL="742950" lvl="1"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Turn all notifications all the way to the left </a:t>
            </a:r>
          </a:p>
          <a:p>
            <a:r>
              <a:rPr lang="en-US" dirty="0">
                <a:solidFill>
                  <a:srgbClr val="D60093"/>
                </a:solidFill>
                <a:latin typeface="Century Gothic"/>
                <a:cs typeface="Century Gothic"/>
                <a:sym typeface="Wingdings" panose="05000000000000000000" pitchFamily="2" charset="2"/>
              </a:rPr>
              <a:t>*All communication with staff about your event will go through comments on the form</a:t>
            </a:r>
          </a:p>
          <a:p>
            <a:r>
              <a:rPr lang="en-US" dirty="0">
                <a:solidFill>
                  <a:srgbClr val="17C4E7"/>
                </a:solidFill>
                <a:latin typeface="Century Gothic"/>
                <a:cs typeface="Century Gothic"/>
              </a:rPr>
              <a:t>3.	Submit your event on </a:t>
            </a:r>
            <a:r>
              <a:rPr lang="en-US" dirty="0" err="1">
                <a:solidFill>
                  <a:srgbClr val="17C4E7"/>
                </a:solidFill>
                <a:latin typeface="Century Gothic"/>
                <a:cs typeface="Century Gothic"/>
              </a:rPr>
              <a:t>DragonLink</a:t>
            </a:r>
            <a:endParaRPr lang="en-US" dirty="0">
              <a:solidFill>
                <a:srgbClr val="17C4E7"/>
              </a:solidFill>
              <a:latin typeface="Century Gothic"/>
              <a:cs typeface="Century Gothic"/>
            </a:endParaRPr>
          </a:p>
          <a:p>
            <a:pPr marL="742950" lvl="1" indent="-285750">
              <a:buFont typeface="Arial" panose="020B0604020202020204" pitchFamily="34" charset="0"/>
              <a:buChar char="•"/>
            </a:pPr>
            <a:r>
              <a:rPr lang="en-US" dirty="0">
                <a:solidFill>
                  <a:srgbClr val="17C4E7"/>
                </a:solidFill>
                <a:latin typeface="Century Gothic"/>
                <a:cs typeface="Century Gothic"/>
              </a:rPr>
              <a:t>Go to your organization’s page</a:t>
            </a:r>
          </a:p>
          <a:p>
            <a:pPr marL="742950" lvl="1" indent="-285750">
              <a:buFont typeface="Arial" panose="020B0604020202020204" pitchFamily="34" charset="0"/>
              <a:buChar char="•"/>
            </a:pPr>
            <a:r>
              <a:rPr lang="en-US" dirty="0">
                <a:solidFill>
                  <a:srgbClr val="17C4E7"/>
                </a:solidFill>
                <a:latin typeface="Century Gothic"/>
                <a:cs typeface="Century Gothic"/>
              </a:rPr>
              <a:t>Events Tab (this is where your event will show up once it is approved)</a:t>
            </a:r>
          </a:p>
          <a:p>
            <a:pPr marL="742950" lvl="1" indent="-285750">
              <a:buFont typeface="Arial" panose="020B0604020202020204" pitchFamily="34" charset="0"/>
              <a:buChar char="•"/>
            </a:pPr>
            <a:r>
              <a:rPr lang="en-US" dirty="0">
                <a:solidFill>
                  <a:srgbClr val="17C4E7"/>
                </a:solidFill>
                <a:latin typeface="Century Gothic"/>
                <a:cs typeface="Century Gothic"/>
              </a:rPr>
              <a:t>Create an Event button in the upper left side of the page</a:t>
            </a:r>
          </a:p>
          <a:p>
            <a:r>
              <a:rPr lang="en-US" dirty="0">
                <a:solidFill>
                  <a:srgbClr val="D60093"/>
                </a:solidFill>
                <a:latin typeface="Century Gothic"/>
                <a:cs typeface="Century Gothic"/>
              </a:rPr>
              <a:t>*Events will </a:t>
            </a:r>
            <a:r>
              <a:rPr lang="en-US" b="1" dirty="0">
                <a:solidFill>
                  <a:srgbClr val="D60093"/>
                </a:solidFill>
                <a:latin typeface="Century Gothic"/>
                <a:cs typeface="Century Gothic"/>
              </a:rPr>
              <a:t>NOT</a:t>
            </a:r>
            <a:r>
              <a:rPr lang="en-US" dirty="0">
                <a:solidFill>
                  <a:srgbClr val="D60093"/>
                </a:solidFill>
                <a:latin typeface="Century Gothic"/>
                <a:cs typeface="Century Gothic"/>
              </a:rPr>
              <a:t> be accepted that are not submitted 2 weeks prior to your event</a:t>
            </a:r>
          </a:p>
          <a:p>
            <a:endParaRPr lang="en-US" dirty="0">
              <a:solidFill>
                <a:srgbClr val="D60093"/>
              </a:solidFill>
              <a:sym typeface="Wingdings" panose="05000000000000000000" pitchFamily="2" charset="2"/>
            </a:endParaRPr>
          </a:p>
          <a:p>
            <a:endParaRPr lang="en-US" dirty="0">
              <a:solidFill>
                <a:srgbClr val="D60093"/>
              </a:solidFill>
              <a:sym typeface="Wingdings" panose="05000000000000000000" pitchFamily="2" charset="2"/>
            </a:endParaRPr>
          </a:p>
          <a:p>
            <a:endParaRPr lang="en-US" dirty="0">
              <a:solidFill>
                <a:srgbClr val="D60093"/>
              </a:solidFill>
              <a:sym typeface="Wingdings" panose="05000000000000000000" pitchFamily="2" charset="2"/>
            </a:endParaRPr>
          </a:p>
          <a:p>
            <a:endParaRPr lang="en-US" dirty="0">
              <a:solidFill>
                <a:srgbClr val="D60093"/>
              </a:solidFill>
              <a:sym typeface="Wingdings" panose="05000000000000000000" pitchFamily="2" charset="2"/>
            </a:endParaRPr>
          </a:p>
          <a:p>
            <a:pPr marL="285750" indent="-285750">
              <a:buFont typeface="Arial" panose="020B0604020202020204" pitchFamily="34" charset="0"/>
              <a:buChar char="•"/>
            </a:pPr>
            <a:endParaRPr lang="en-US" dirty="0">
              <a:solidFill>
                <a:srgbClr val="17C4E7"/>
              </a:solidFill>
              <a:sym typeface="Wingdings" panose="05000000000000000000" pitchFamily="2" charset="2"/>
            </a:endParaRPr>
          </a:p>
        </p:txBody>
      </p:sp>
    </p:spTree>
    <p:extLst>
      <p:ext uri="{BB962C8B-B14F-4D97-AF65-F5344CB8AC3E}">
        <p14:creationId xmlns:p14="http://schemas.microsoft.com/office/powerpoint/2010/main" val="1147282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842" y="1066800"/>
            <a:ext cx="10820399" cy="3826043"/>
          </a:xfrm>
        </p:spPr>
        <p:txBody>
          <a:bodyPr>
            <a:normAutofit/>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endParaRPr lang="en-US" dirty="0">
              <a:solidFill>
                <a:srgbClr val="17C4E7"/>
              </a:solidFill>
              <a:latin typeface="Century Gothic" panose="020B0502020202020204" pitchFamily="34" charset="0"/>
            </a:endParaRPr>
          </a:p>
        </p:txBody>
      </p:sp>
      <p:sp>
        <p:nvSpPr>
          <p:cNvPr id="7" name="TextBox 6"/>
          <p:cNvSpPr txBox="1"/>
          <p:nvPr/>
        </p:nvSpPr>
        <p:spPr>
          <a:xfrm>
            <a:off x="308807" y="313964"/>
            <a:ext cx="11606463" cy="584775"/>
          </a:xfrm>
          <a:prstGeom prst="rect">
            <a:avLst/>
          </a:prstGeom>
          <a:noFill/>
        </p:spPr>
        <p:txBody>
          <a:bodyPr wrap="square" rtlCol="0">
            <a:spAutoFit/>
          </a:bodyPr>
          <a:lstStyle/>
          <a:p>
            <a:pPr algn="ctr"/>
            <a:r>
              <a:rPr lang="en-US" sz="3200" b="1" dirty="0">
                <a:solidFill>
                  <a:srgbClr val="181FA8"/>
                </a:solidFill>
              </a:rPr>
              <a:t>Now it is on us….</a:t>
            </a:r>
          </a:p>
        </p:txBody>
      </p:sp>
      <p:sp>
        <p:nvSpPr>
          <p:cNvPr id="3" name="TextBox 2"/>
          <p:cNvSpPr txBox="1"/>
          <p:nvPr/>
        </p:nvSpPr>
        <p:spPr>
          <a:xfrm>
            <a:off x="258532" y="1069252"/>
            <a:ext cx="11682658" cy="3139321"/>
          </a:xfrm>
          <a:prstGeom prst="rect">
            <a:avLst/>
          </a:prstGeom>
          <a:noFill/>
        </p:spPr>
        <p:txBody>
          <a:bodyPr wrap="square" rtlCol="0">
            <a:spAutoFit/>
          </a:bodyPr>
          <a:lstStyle/>
          <a:p>
            <a:r>
              <a:rPr lang="en-US" dirty="0">
                <a:solidFill>
                  <a:srgbClr val="17C4E7"/>
                </a:solidFill>
                <a:latin typeface="Century Gothic"/>
                <a:cs typeface="Century Gothic"/>
                <a:sym typeface="Wingdings" panose="05000000000000000000" pitchFamily="2" charset="2"/>
              </a:rPr>
              <a:t>Once you have submitted your event our office starts reviewing…</a:t>
            </a:r>
          </a:p>
          <a:p>
            <a:pPr marL="742950" lvl="1"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Event Consultants are putting your request to reserve space into the Event Management System</a:t>
            </a:r>
          </a:p>
          <a:p>
            <a:pPr marL="1200150" lvl="2"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The more details you provide about the setup of your event, the better!!</a:t>
            </a:r>
          </a:p>
          <a:p>
            <a:pPr marL="1200150" lvl="2" indent="-285750">
              <a:buFont typeface="Courier New" panose="02070309020205020404" pitchFamily="49" charset="0"/>
              <a:buChar char="o"/>
            </a:pPr>
            <a:endParaRPr lang="en-US" dirty="0">
              <a:solidFill>
                <a:srgbClr val="17C4E7"/>
              </a:solidFill>
              <a:latin typeface="Century Gothic"/>
              <a:cs typeface="Century Gothic"/>
              <a:sym typeface="Wingdings" panose="05000000000000000000" pitchFamily="2" charset="2"/>
            </a:endParaRPr>
          </a:p>
          <a:p>
            <a:pPr marL="1200150" lvl="2" indent="-285750">
              <a:buFont typeface="Courier New" panose="02070309020205020404" pitchFamily="49" charset="0"/>
              <a:buChar char="o"/>
            </a:pPr>
            <a:endParaRPr lang="en-US" dirty="0">
              <a:solidFill>
                <a:srgbClr val="17C4E7"/>
              </a:solidFill>
              <a:latin typeface="Century Gothic"/>
              <a:cs typeface="Century Gothic"/>
              <a:sym typeface="Wingdings" panose="05000000000000000000" pitchFamily="2" charset="2"/>
            </a:endParaRPr>
          </a:p>
          <a:p>
            <a:pPr marL="1200150" lvl="2" indent="-285750">
              <a:buFont typeface="Courier New" panose="02070309020205020404" pitchFamily="49" charset="0"/>
              <a:buChar char="o"/>
            </a:pPr>
            <a:r>
              <a:rPr lang="en-US" b="1" dirty="0">
                <a:solidFill>
                  <a:srgbClr val="17C4E7"/>
                </a:solidFill>
                <a:latin typeface="Century Gothic"/>
                <a:cs typeface="Century Gothic"/>
                <a:sym typeface="Wingdings" panose="05000000000000000000" pitchFamily="2" charset="2"/>
              </a:rPr>
              <a:t>If you have things you need to edit while event is submitted simply comment on the event, you can do this by….</a:t>
            </a:r>
          </a:p>
          <a:p>
            <a:pPr marL="1657350" lvl="3" indent="-285750">
              <a:buFont typeface="Wingdings" panose="05000000000000000000" pitchFamily="2" charset="2"/>
              <a:buChar char="Ø"/>
            </a:pPr>
            <a:r>
              <a:rPr lang="en-US" dirty="0">
                <a:solidFill>
                  <a:srgbClr val="17C4E7"/>
                </a:solidFill>
                <a:latin typeface="Century Gothic"/>
                <a:cs typeface="Century Gothic"/>
                <a:sym typeface="Wingdings" panose="05000000000000000000" pitchFamily="2" charset="2"/>
              </a:rPr>
              <a:t>Going to your profile, click the drop down, go to your Involvement, your Submission tab, the Events tab, and then click on the event &amp; post a comment!</a:t>
            </a:r>
          </a:p>
          <a:p>
            <a:pPr marL="1657350" lvl="3" indent="-285750">
              <a:buFont typeface="Wingdings" panose="05000000000000000000" pitchFamily="2" charset="2"/>
              <a:buChar char="Ø"/>
            </a:pPr>
            <a:r>
              <a:rPr lang="en-US" dirty="0">
                <a:solidFill>
                  <a:srgbClr val="17C4E7"/>
                </a:solidFill>
                <a:latin typeface="Century Gothic"/>
                <a:cs typeface="Century Gothic"/>
                <a:sym typeface="Wingdings" panose="05000000000000000000" pitchFamily="2" charset="2"/>
              </a:rPr>
              <a:t>We may return the event form if it is a lot of edits, this does NOT mean it is denied</a:t>
            </a:r>
          </a:p>
          <a:p>
            <a:pPr marL="742950" lvl="1" indent="-285750">
              <a:buFont typeface="Arial" panose="020B0604020202020204" pitchFamily="34" charset="0"/>
              <a:buChar char="•"/>
            </a:pPr>
            <a:endParaRPr lang="en-US" dirty="0">
              <a:solidFill>
                <a:srgbClr val="17C4E7"/>
              </a:solidFill>
              <a:sym typeface="Wingdings" panose="05000000000000000000" pitchFamily="2" charset="2"/>
            </a:endParaRPr>
          </a:p>
        </p:txBody>
      </p:sp>
    </p:spTree>
    <p:extLst>
      <p:ext uri="{BB962C8B-B14F-4D97-AF65-F5344CB8AC3E}">
        <p14:creationId xmlns:p14="http://schemas.microsoft.com/office/powerpoint/2010/main" val="2935919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842" y="1066800"/>
            <a:ext cx="10820399" cy="3826043"/>
          </a:xfrm>
        </p:spPr>
        <p:txBody>
          <a:bodyPr>
            <a:normAutofit/>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endParaRPr lang="en-US" dirty="0">
              <a:solidFill>
                <a:srgbClr val="17C4E7"/>
              </a:solidFill>
              <a:latin typeface="Century Gothic" panose="020B0502020202020204" pitchFamily="34" charset="0"/>
            </a:endParaRPr>
          </a:p>
        </p:txBody>
      </p:sp>
      <p:sp>
        <p:nvSpPr>
          <p:cNvPr id="7" name="TextBox 6"/>
          <p:cNvSpPr txBox="1"/>
          <p:nvPr/>
        </p:nvSpPr>
        <p:spPr>
          <a:xfrm>
            <a:off x="308807" y="313964"/>
            <a:ext cx="11606463" cy="584775"/>
          </a:xfrm>
          <a:prstGeom prst="rect">
            <a:avLst/>
          </a:prstGeom>
          <a:noFill/>
        </p:spPr>
        <p:txBody>
          <a:bodyPr wrap="square" rtlCol="0">
            <a:spAutoFit/>
          </a:bodyPr>
          <a:lstStyle/>
          <a:p>
            <a:pPr algn="ctr"/>
            <a:r>
              <a:rPr lang="en-US" sz="3200" b="1" dirty="0">
                <a:solidFill>
                  <a:srgbClr val="181FA8"/>
                </a:solidFill>
              </a:rPr>
              <a:t>Now it is on us….</a:t>
            </a:r>
          </a:p>
        </p:txBody>
      </p:sp>
      <p:sp>
        <p:nvSpPr>
          <p:cNvPr id="3" name="TextBox 2"/>
          <p:cNvSpPr txBox="1"/>
          <p:nvPr/>
        </p:nvSpPr>
        <p:spPr>
          <a:xfrm>
            <a:off x="258532" y="1069252"/>
            <a:ext cx="11682658" cy="3970318"/>
          </a:xfrm>
          <a:prstGeom prst="rect">
            <a:avLst/>
          </a:prstGeom>
          <a:noFill/>
        </p:spPr>
        <p:txBody>
          <a:bodyPr wrap="square" rtlCol="0">
            <a:spAutoFit/>
          </a:bodyPr>
          <a:lstStyle/>
          <a:p>
            <a:pPr lvl="3"/>
            <a:endParaRPr lang="en-US" dirty="0">
              <a:solidFill>
                <a:srgbClr val="17C4E7"/>
              </a:solidFill>
              <a:latin typeface="Century Gothic"/>
              <a:cs typeface="Century Gothic"/>
              <a:sym typeface="Wingdings" panose="05000000000000000000" pitchFamily="2" charset="2"/>
            </a:endParaRPr>
          </a:p>
          <a:p>
            <a:pPr marL="742950" lvl="1"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Campus Engagement staff are reviewing all details to ensure policies are being followed and that you are set up to have a successful event</a:t>
            </a:r>
          </a:p>
          <a:p>
            <a:pPr marL="1200150" lvl="2"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They may reach out to set up a meeting, again make sure to look for those comments!</a:t>
            </a:r>
          </a:p>
          <a:p>
            <a:pPr lvl="2"/>
            <a:endParaRPr lang="en-US" dirty="0">
              <a:solidFill>
                <a:srgbClr val="17C4E7"/>
              </a:solidFill>
              <a:latin typeface="Century Gothic"/>
              <a:cs typeface="Century Gothic"/>
              <a:sym typeface="Wingdings" panose="05000000000000000000" pitchFamily="2" charset="2"/>
            </a:endParaRPr>
          </a:p>
          <a:p>
            <a:pPr marL="742950" lvl="1"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SAFAC staff are checking to ensure you have the needed funding and that all contract elements are noted appropriately on the form</a:t>
            </a:r>
          </a:p>
          <a:p>
            <a:pPr marL="742950" lvl="1" indent="-285750">
              <a:buFont typeface="Arial" panose="020B0604020202020204" pitchFamily="34" charset="0"/>
              <a:buChar char="•"/>
            </a:pPr>
            <a:endParaRPr lang="en-US" dirty="0">
              <a:solidFill>
                <a:srgbClr val="17C4E7"/>
              </a:solidFill>
              <a:latin typeface="Century Gothic"/>
              <a:cs typeface="Century Gothic"/>
              <a:sym typeface="Wingdings" panose="05000000000000000000" pitchFamily="2" charset="2"/>
            </a:endParaRPr>
          </a:p>
          <a:p>
            <a:pPr marL="742950" lvl="1" indent="-285750">
              <a:buFont typeface="Arial" panose="020B0604020202020204" pitchFamily="34" charset="0"/>
              <a:buChar char="•"/>
            </a:pPr>
            <a:r>
              <a:rPr lang="en-US" dirty="0">
                <a:solidFill>
                  <a:srgbClr val="17C4E7"/>
                </a:solidFill>
                <a:cs typeface="Century Gothic"/>
                <a:sym typeface="Wingdings" panose="05000000000000000000" pitchFamily="2" charset="2"/>
              </a:rPr>
              <a:t>More offices than just ours are on this form to review it </a:t>
            </a:r>
          </a:p>
          <a:p>
            <a:pPr marL="1200150" lvl="2" indent="-285750">
              <a:buFont typeface="Courier New" panose="02070309020205020404" pitchFamily="49" charset="0"/>
              <a:buChar char="o"/>
            </a:pPr>
            <a:r>
              <a:rPr lang="en-US" dirty="0">
                <a:solidFill>
                  <a:srgbClr val="17C4E7"/>
                </a:solidFill>
                <a:cs typeface="Century Gothic"/>
                <a:sym typeface="Wingdings" panose="05000000000000000000" pitchFamily="2" charset="2"/>
              </a:rPr>
              <a:t>Rec Athletics</a:t>
            </a:r>
          </a:p>
          <a:p>
            <a:pPr marL="1200150" lvl="2" indent="-285750">
              <a:buFont typeface="Courier New" panose="02070309020205020404" pitchFamily="49" charset="0"/>
              <a:buChar char="o"/>
            </a:pPr>
            <a:r>
              <a:rPr lang="en-US" dirty="0">
                <a:solidFill>
                  <a:srgbClr val="17C4E7"/>
                </a:solidFill>
                <a:cs typeface="Century Gothic"/>
                <a:sym typeface="Wingdings" panose="05000000000000000000" pitchFamily="2" charset="2"/>
              </a:rPr>
              <a:t>Residential Living</a:t>
            </a:r>
          </a:p>
          <a:p>
            <a:pPr marL="1200150" lvl="2" indent="-285750">
              <a:buFont typeface="Courier New" panose="02070309020205020404" pitchFamily="49" charset="0"/>
              <a:buChar char="o"/>
            </a:pPr>
            <a:r>
              <a:rPr lang="en-US" dirty="0">
                <a:solidFill>
                  <a:srgbClr val="17C4E7"/>
                </a:solidFill>
                <a:cs typeface="Century Gothic"/>
                <a:sym typeface="Wingdings" panose="05000000000000000000" pitchFamily="2" charset="2"/>
              </a:rPr>
              <a:t>Pearlman Center for Jewish Life </a:t>
            </a:r>
          </a:p>
          <a:p>
            <a:pPr marL="1200150" lvl="2" indent="-285750">
              <a:buFont typeface="Courier New" panose="02070309020205020404" pitchFamily="49" charset="0"/>
              <a:buChar char="o"/>
            </a:pPr>
            <a:r>
              <a:rPr lang="en-US" b="1" dirty="0">
                <a:solidFill>
                  <a:srgbClr val="17C4E7"/>
                </a:solidFill>
                <a:cs typeface="Century Gothic"/>
                <a:sym typeface="Wingdings" panose="05000000000000000000" pitchFamily="2" charset="2"/>
              </a:rPr>
              <a:t>Possibly Catering and Auto Visual coming soon!</a:t>
            </a:r>
            <a:r>
              <a:rPr lang="en-US" dirty="0">
                <a:solidFill>
                  <a:srgbClr val="17C4E7"/>
                </a:solidFill>
                <a:cs typeface="Century Gothic"/>
                <a:sym typeface="Wingdings" panose="05000000000000000000" pitchFamily="2" charset="2"/>
              </a:rPr>
              <a:t> </a:t>
            </a:r>
          </a:p>
          <a:p>
            <a:pPr marL="742950" lvl="1" indent="-285750">
              <a:buFont typeface="Arial" panose="020B0604020202020204" pitchFamily="34" charset="0"/>
              <a:buChar char="•"/>
            </a:pPr>
            <a:endParaRPr lang="en-US" dirty="0">
              <a:solidFill>
                <a:srgbClr val="17C4E7"/>
              </a:solidFill>
              <a:sym typeface="Wingdings" panose="05000000000000000000" pitchFamily="2" charset="2"/>
            </a:endParaRPr>
          </a:p>
        </p:txBody>
      </p:sp>
    </p:spTree>
    <p:extLst>
      <p:ext uri="{BB962C8B-B14F-4D97-AF65-F5344CB8AC3E}">
        <p14:creationId xmlns:p14="http://schemas.microsoft.com/office/powerpoint/2010/main" val="2690924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842" y="1066800"/>
            <a:ext cx="10820399" cy="3826043"/>
          </a:xfrm>
        </p:spPr>
        <p:txBody>
          <a:bodyPr>
            <a:normAutofit/>
          </a:bodyPr>
          <a:lstStyle/>
          <a:p>
            <a:pPr marL="342900" lvl="0" indent="-342900" algn="l">
              <a:lnSpc>
                <a:spcPct val="100000"/>
              </a:lnSpc>
              <a:spcBef>
                <a:spcPct val="20000"/>
              </a:spcBef>
              <a:defRPr/>
            </a:pPr>
            <a:br>
              <a:rPr lang="en-US" sz="2000" cap="none" dirty="0">
                <a:solidFill>
                  <a:srgbClr val="17C4E7"/>
                </a:solidFill>
                <a:latin typeface="Century Gothic" panose="020B0502020202020204" pitchFamily="34" charset="0"/>
                <a:ea typeface="+mn-ea"/>
                <a:cs typeface="+mn-cs"/>
              </a:rPr>
            </a:br>
            <a:endParaRPr lang="en-US" dirty="0">
              <a:solidFill>
                <a:srgbClr val="17C4E7"/>
              </a:solidFill>
              <a:latin typeface="Century Gothic" panose="020B0502020202020204" pitchFamily="34" charset="0"/>
            </a:endParaRPr>
          </a:p>
        </p:txBody>
      </p:sp>
      <p:sp>
        <p:nvSpPr>
          <p:cNvPr id="7" name="TextBox 6"/>
          <p:cNvSpPr txBox="1"/>
          <p:nvPr/>
        </p:nvSpPr>
        <p:spPr>
          <a:xfrm>
            <a:off x="308809" y="264694"/>
            <a:ext cx="11606463" cy="584775"/>
          </a:xfrm>
          <a:prstGeom prst="rect">
            <a:avLst/>
          </a:prstGeom>
          <a:noFill/>
        </p:spPr>
        <p:txBody>
          <a:bodyPr wrap="square" rtlCol="0">
            <a:spAutoFit/>
          </a:bodyPr>
          <a:lstStyle/>
          <a:p>
            <a:pPr algn="ctr"/>
            <a:r>
              <a:rPr lang="en-US" sz="3200" b="1" dirty="0">
                <a:solidFill>
                  <a:srgbClr val="181FA8"/>
                </a:solidFill>
              </a:rPr>
              <a:t>A Good Event is NOT Planned in less than 2 weeks….</a:t>
            </a:r>
          </a:p>
        </p:txBody>
      </p:sp>
      <p:sp>
        <p:nvSpPr>
          <p:cNvPr id="3" name="TextBox 2"/>
          <p:cNvSpPr txBox="1"/>
          <p:nvPr/>
        </p:nvSpPr>
        <p:spPr>
          <a:xfrm>
            <a:off x="505324" y="948690"/>
            <a:ext cx="11213432" cy="3693319"/>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That is why we have the Level’s Document</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Rome wasn’t built in a day and neither was a quality event!</a:t>
            </a:r>
          </a:p>
          <a:p>
            <a:pPr lvl="1"/>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We want you to plan quality events that reflect your organizations mission and values</a:t>
            </a:r>
          </a:p>
          <a:p>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The form will help ensure you are not planning events that overlap with other organizations</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Always check </a:t>
            </a:r>
            <a:r>
              <a:rPr lang="en-US" dirty="0" err="1">
                <a:solidFill>
                  <a:srgbClr val="17C4E7"/>
                </a:solidFill>
                <a:latin typeface="Century Gothic"/>
                <a:cs typeface="Century Gothic"/>
                <a:sym typeface="Wingdings" panose="05000000000000000000" pitchFamily="2" charset="2"/>
              </a:rPr>
              <a:t>DragonLink</a:t>
            </a:r>
            <a:r>
              <a:rPr lang="en-US" dirty="0">
                <a:solidFill>
                  <a:srgbClr val="17C4E7"/>
                </a:solidFill>
                <a:latin typeface="Century Gothic"/>
                <a:cs typeface="Century Gothic"/>
                <a:sym typeface="Wingdings" panose="05000000000000000000" pitchFamily="2" charset="2"/>
              </a:rPr>
              <a:t> continuously so you are aware of what other orgs and offices are putting on</a:t>
            </a:r>
          </a:p>
          <a:p>
            <a:pPr marL="742950" lvl="1" indent="-285750">
              <a:buFont typeface="Courier New" panose="02070309020205020404" pitchFamily="49" charset="0"/>
              <a:buChar char="o"/>
            </a:pPr>
            <a:r>
              <a:rPr lang="en-US" dirty="0">
                <a:solidFill>
                  <a:srgbClr val="17C4E7"/>
                </a:solidFill>
                <a:latin typeface="Century Gothic"/>
                <a:cs typeface="Century Gothic"/>
                <a:sym typeface="Wingdings" panose="05000000000000000000" pitchFamily="2" charset="2"/>
              </a:rPr>
              <a:t>We will also do this for you, the more time you give us the more we can help your orgs </a:t>
            </a:r>
            <a:r>
              <a:rPr lang="en-US" dirty="0" err="1">
                <a:solidFill>
                  <a:srgbClr val="17C4E7"/>
                </a:solidFill>
                <a:latin typeface="Century Gothic"/>
                <a:cs typeface="Century Gothic"/>
                <a:sym typeface="Wingdings" panose="05000000000000000000" pitchFamily="2" charset="2"/>
              </a:rPr>
              <a:t>colab</a:t>
            </a:r>
            <a:r>
              <a:rPr lang="en-US" dirty="0">
                <a:solidFill>
                  <a:srgbClr val="17C4E7"/>
                </a:solidFill>
                <a:latin typeface="Century Gothic"/>
                <a:cs typeface="Century Gothic"/>
                <a:sym typeface="Wingdings" panose="05000000000000000000" pitchFamily="2" charset="2"/>
              </a:rPr>
              <a:t>!</a:t>
            </a:r>
          </a:p>
          <a:p>
            <a:pPr marL="285750" indent="-285750">
              <a:buFont typeface="Courier New" panose="02070309020205020404" pitchFamily="49" charset="0"/>
              <a:buChar char="o"/>
            </a:pPr>
            <a:endParaRPr lang="en-US" dirty="0">
              <a:solidFill>
                <a:srgbClr val="17C4E7"/>
              </a:solidFill>
              <a:latin typeface="Century Gothic"/>
              <a:cs typeface="Century Gothic"/>
              <a:sym typeface="Wingdings" panose="05000000000000000000" pitchFamily="2" charset="2"/>
            </a:endParaRPr>
          </a:p>
          <a:p>
            <a:pPr marL="285750" indent="-285750">
              <a:buFont typeface="Arial" panose="020B0604020202020204" pitchFamily="34" charset="0"/>
              <a:buChar char="•"/>
            </a:pPr>
            <a:r>
              <a:rPr lang="en-US" dirty="0">
                <a:solidFill>
                  <a:srgbClr val="17C4E7"/>
                </a:solidFill>
                <a:latin typeface="Century Gothic"/>
                <a:cs typeface="Century Gothic"/>
                <a:sym typeface="Wingdings" panose="05000000000000000000" pitchFamily="2" charset="2"/>
              </a:rPr>
              <a:t>Always feel free to reach out to your Campus Engagement contact to talk through your event pre or post event form submission…we want to help!</a:t>
            </a:r>
            <a:endParaRPr lang="en-US" dirty="0">
              <a:solidFill>
                <a:srgbClr val="17C4E7"/>
              </a:solidFill>
              <a:sym typeface="Wingdings" panose="05000000000000000000" pitchFamily="2" charset="2"/>
            </a:endParaRPr>
          </a:p>
          <a:p>
            <a:pPr marL="742950" lvl="1" indent="-285750">
              <a:buFont typeface="Arial" panose="020B0604020202020204" pitchFamily="34" charset="0"/>
              <a:buChar char="•"/>
            </a:pPr>
            <a:endParaRPr lang="en-US" dirty="0">
              <a:solidFill>
                <a:srgbClr val="17C4E7"/>
              </a:solidFill>
              <a:sym typeface="Wingdings" panose="05000000000000000000" pitchFamily="2" charset="2"/>
            </a:endParaRPr>
          </a:p>
        </p:txBody>
      </p:sp>
    </p:spTree>
    <p:extLst>
      <p:ext uri="{BB962C8B-B14F-4D97-AF65-F5344CB8AC3E}">
        <p14:creationId xmlns:p14="http://schemas.microsoft.com/office/powerpoint/2010/main" val="385014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499" y="561473"/>
            <a:ext cx="10820399" cy="1574268"/>
          </a:xfrm>
        </p:spPr>
        <p:txBody>
          <a:bodyPr>
            <a:normAutofit/>
          </a:bodyPr>
          <a:lstStyle/>
          <a:p>
            <a:r>
              <a:rPr lang="en-US" sz="4800" b="1" dirty="0">
                <a:solidFill>
                  <a:srgbClr val="181FA8"/>
                </a:solidFill>
              </a:rPr>
              <a:t>Help us help you!</a:t>
            </a:r>
          </a:p>
        </p:txBody>
      </p:sp>
      <p:sp>
        <p:nvSpPr>
          <p:cNvPr id="3" name="Text Placeholder 2"/>
          <p:cNvSpPr>
            <a:spLocks noGrp="1"/>
          </p:cNvSpPr>
          <p:nvPr>
            <p:ph type="body" idx="1"/>
          </p:nvPr>
        </p:nvSpPr>
        <p:spPr>
          <a:xfrm>
            <a:off x="1112698" y="2711283"/>
            <a:ext cx="10550058" cy="2351168"/>
          </a:xfrm>
        </p:spPr>
        <p:txBody>
          <a:bodyPr>
            <a:normAutofit fontScale="92500" lnSpcReduction="20000"/>
          </a:bodyPr>
          <a:lstStyle/>
          <a:p>
            <a:r>
              <a:rPr lang="en-US" sz="2800" dirty="0">
                <a:solidFill>
                  <a:srgbClr val="D60093"/>
                </a:solidFill>
              </a:rPr>
              <a:t>Become familiar with the policies and processes that effect student organization event planning</a:t>
            </a:r>
          </a:p>
          <a:p>
            <a:endParaRPr lang="en-US" sz="2800" dirty="0">
              <a:solidFill>
                <a:srgbClr val="D60093"/>
              </a:solidFill>
            </a:endParaRPr>
          </a:p>
          <a:p>
            <a:r>
              <a:rPr lang="en-US" sz="1800" dirty="0">
                <a:solidFill>
                  <a:srgbClr val="D60093"/>
                </a:solidFill>
              </a:rPr>
              <a:t>Most all of these policies will be compiled into 101 guides that we are working on over the summer…stay tuned!</a:t>
            </a:r>
          </a:p>
          <a:p>
            <a:endParaRPr lang="en-US" sz="1800" dirty="0">
              <a:solidFill>
                <a:srgbClr val="D60093"/>
              </a:solidFill>
            </a:endParaRPr>
          </a:p>
          <a:p>
            <a:r>
              <a:rPr lang="en-US" sz="1800" dirty="0">
                <a:solidFill>
                  <a:srgbClr val="D60093"/>
                </a:solidFill>
              </a:rPr>
              <a:t>Currently all policies are in a power point PDF on </a:t>
            </a:r>
            <a:r>
              <a:rPr lang="en-US" sz="1800" dirty="0" err="1">
                <a:solidFill>
                  <a:srgbClr val="D60093"/>
                </a:solidFill>
              </a:rPr>
              <a:t>DragonLink</a:t>
            </a:r>
            <a:r>
              <a:rPr lang="en-US" sz="1800" dirty="0">
                <a:solidFill>
                  <a:srgbClr val="D60093"/>
                </a:solidFill>
              </a:rPr>
              <a:t> in CE’s documents tab</a:t>
            </a:r>
          </a:p>
          <a:p>
            <a:endParaRPr lang="en-US" sz="1800" dirty="0">
              <a:solidFill>
                <a:srgbClr val="D60093"/>
              </a:solidFill>
            </a:endParaRPr>
          </a:p>
        </p:txBody>
      </p:sp>
    </p:spTree>
    <p:extLst>
      <p:ext uri="{BB962C8B-B14F-4D97-AF65-F5344CB8AC3E}">
        <p14:creationId xmlns:p14="http://schemas.microsoft.com/office/powerpoint/2010/main" val="1293238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59367" y="296946"/>
            <a:ext cx="10490200" cy="955675"/>
          </a:xfrm>
        </p:spPr>
        <p:txBody>
          <a:bodyPr>
            <a:normAutofit/>
          </a:bodyPr>
          <a:lstStyle/>
          <a:p>
            <a:pPr algn="ctr"/>
            <a:r>
              <a:rPr lang="en-US" sz="3200" b="1" dirty="0">
                <a:solidFill>
                  <a:srgbClr val="181FA8"/>
                </a:solidFill>
              </a:rPr>
              <a:t>Bringing someone to Campus for an Event</a:t>
            </a:r>
          </a:p>
        </p:txBody>
      </p:sp>
      <p:sp>
        <p:nvSpPr>
          <p:cNvPr id="4" name="Rectangle 3"/>
          <p:cNvSpPr txBox="1">
            <a:spLocks noChangeArrowheads="1"/>
          </p:cNvSpPr>
          <p:nvPr/>
        </p:nvSpPr>
        <p:spPr>
          <a:xfrm>
            <a:off x="859367" y="1070811"/>
            <a:ext cx="10490200" cy="5787189"/>
          </a:xfrm>
          <a:prstGeom prst="rect">
            <a:avLst/>
          </a:prstGeom>
          <a:ln w="12700" cap="sq">
            <a:miter lim="800000"/>
            <a:headEnd type="none" w="sm" len="sm"/>
            <a:tailEnd type="none" w="sm" len="sm"/>
          </a:ln>
          <a:extLst/>
        </p:spPr>
        <p:txBody>
          <a:bodyPr vert="horz" lIns="91440" tIns="45720" rIns="91440" bIns="45720" numCol="2"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80000"/>
              </a:lnSpc>
              <a:spcBef>
                <a:spcPct val="20000"/>
              </a:spcBef>
              <a:spcAft>
                <a:spcPts val="0"/>
              </a:spcAft>
              <a:buClrTx/>
              <a:buSzTx/>
              <a:buFont typeface="Wingdings" pitchFamily="2" charset="2"/>
              <a:buNone/>
              <a:tabLst/>
              <a:defRPr/>
            </a:pPr>
            <a:r>
              <a:rPr kumimoji="0" lang="en-US" sz="2200" b="1" i="0" u="none" strike="noStrike" kern="1200" cap="none" spc="0" normalizeH="0" baseline="0" noProof="0" dirty="0">
                <a:ln>
                  <a:noFill/>
                </a:ln>
                <a:solidFill>
                  <a:srgbClr val="17C4E7"/>
                </a:solidFill>
                <a:effectLst/>
                <a:uLnTx/>
                <a:uFillTx/>
                <a:latin typeface="Century Gothic"/>
                <a:ea typeface="+mn-ea"/>
                <a:cs typeface="Century Gothic"/>
              </a:rPr>
              <a:t>Contracts required of:</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Lecturers, speakers, presenters, etc.</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Caterers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DJ’s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Bands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Carnival games and rides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Blood and bone marrow drives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Government officials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Any performer or media group (radio station)</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Sponsorships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Restaurants</a:t>
            </a:r>
          </a:p>
          <a:p>
            <a:pPr marL="8001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7C4E7"/>
                </a:solidFill>
                <a:effectLst/>
                <a:uLnTx/>
                <a:uFillTx/>
                <a:ea typeface="+mn-ea"/>
                <a:cs typeface="+mn-cs"/>
              </a:rPr>
              <a:t>Service providers</a:t>
            </a:r>
          </a:p>
          <a:p>
            <a:pPr marL="342900" marR="0" lvl="0" indent="-342900" algn="l"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dirty="0">
              <a:ln>
                <a:noFill/>
              </a:ln>
              <a:solidFill>
                <a:srgbClr val="17C4E7"/>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Wingdings" pitchFamily="2" charset="2"/>
              <a:buNone/>
              <a:tabLst/>
              <a:defRPr/>
            </a:pPr>
            <a:endParaRPr kumimoji="0" lang="en-US" sz="2400" b="0" i="0" u="none" strike="noStrike" kern="1200" cap="none" spc="0" normalizeH="0" baseline="0" noProof="0" dirty="0">
              <a:ln>
                <a:noFill/>
              </a:ln>
              <a:solidFill>
                <a:srgbClr val="17C4E7"/>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lang="en-US" sz="2800" dirty="0">
              <a:solidFill>
                <a:srgbClr val="D60093"/>
              </a:solidFill>
              <a:latin typeface="Calibri"/>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srgbClr val="D60093"/>
                </a:solidFill>
                <a:effectLst/>
                <a:uLnTx/>
                <a:uFillTx/>
                <a:latin typeface="Calibri"/>
                <a:ea typeface="+mn-ea"/>
                <a:cs typeface="+mn-cs"/>
              </a:rPr>
              <a:t>SAFAC staff will not reimburse for alcohol as student organization funds are not permitted for this use</a:t>
            </a: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srgbClr val="D60093"/>
                </a:solidFill>
                <a:effectLst/>
                <a:uLnTx/>
                <a:uFillTx/>
                <a:latin typeface="Calibri"/>
                <a:ea typeface="+mn-ea"/>
                <a:cs typeface="+mn-cs"/>
              </a:rPr>
              <a:t>If your organization will be hosting an event with alcohol, work with SAFAC staff</a:t>
            </a:r>
          </a:p>
          <a:p>
            <a:pPr marL="342900" marR="0" lvl="0" indent="-342900" algn="ctr" defTabSz="914400" rtl="0" eaLnBrk="1" fontAlgn="auto" latinLnBrk="0" hangingPunct="1">
              <a:lnSpc>
                <a:spcPct val="80000"/>
              </a:lnSpc>
              <a:spcBef>
                <a:spcPct val="2000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srgbClr val="D60093"/>
              </a:solidFill>
              <a:effectLst/>
              <a:uLnTx/>
              <a:uFillTx/>
              <a:latin typeface="Calibri"/>
              <a:ea typeface="+mn-ea"/>
              <a:cs typeface="+mn-cs"/>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2200" b="1" i="0" u="none" strike="noStrike" kern="1200" cap="none" spc="0" normalizeH="0" baseline="0" noProof="0" dirty="0">
                <a:ln>
                  <a:noFill/>
                </a:ln>
                <a:solidFill>
                  <a:srgbClr val="D60093"/>
                </a:solidFill>
                <a:effectLst/>
                <a:uLnTx/>
                <a:uFillTx/>
                <a:latin typeface="Calibri"/>
                <a:ea typeface="+mn-ea"/>
                <a:cs typeface="+mn-cs"/>
              </a:rPr>
              <a:t>SAFAC will not reimburse for services in which a contract was not executed</a:t>
            </a: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endParaRPr lang="en-US" sz="2200" b="1" dirty="0">
              <a:solidFill>
                <a:srgbClr val="D60093"/>
              </a:solidFill>
              <a:latin typeface="Calibri"/>
            </a:endParaRPr>
          </a:p>
          <a:p>
            <a:pPr marL="0" marR="0" lvl="0" indent="0" algn="ctr" defTabSz="914400" rtl="0" eaLnBrk="1" fontAlgn="auto" latinLnBrk="0" hangingPunct="1">
              <a:lnSpc>
                <a:spcPct val="80000"/>
              </a:lnSpc>
              <a:spcBef>
                <a:spcPct val="20000"/>
              </a:spcBef>
              <a:spcAft>
                <a:spcPts val="0"/>
              </a:spcAft>
              <a:buClrTx/>
              <a:buSzTx/>
              <a:buFont typeface="Arial" panose="020B0604020202020204" pitchFamily="34" charset="0"/>
              <a:buNone/>
              <a:tabLst/>
              <a:defRPr/>
            </a:pPr>
            <a:r>
              <a:rPr kumimoji="0" lang="en-US" sz="2200" b="1" i="0" u="none" strike="noStrike" kern="1200" cap="none" spc="0" normalizeH="0" baseline="0" noProof="0" dirty="0">
                <a:ln>
                  <a:noFill/>
                </a:ln>
                <a:solidFill>
                  <a:srgbClr val="D60093"/>
                </a:solidFill>
                <a:effectLst/>
                <a:uLnTx/>
                <a:uFillTx/>
                <a:latin typeface="Calibri"/>
                <a:ea typeface="+mn-ea"/>
                <a:cs typeface="+mn-cs"/>
              </a:rPr>
              <a:t>Local Vendors/Merchants can come on campus as long as they have</a:t>
            </a:r>
            <a:r>
              <a:rPr kumimoji="0" lang="en-US" sz="2200" b="1" i="0" u="none" strike="noStrike" kern="1200" cap="none" spc="0" normalizeH="0" noProof="0" dirty="0">
                <a:ln>
                  <a:noFill/>
                </a:ln>
                <a:solidFill>
                  <a:srgbClr val="D60093"/>
                </a:solidFill>
                <a:effectLst/>
                <a:uLnTx/>
                <a:uFillTx/>
                <a:latin typeface="Calibri"/>
                <a:ea typeface="+mn-ea"/>
                <a:cs typeface="+mn-cs"/>
              </a:rPr>
              <a:t> a W9 form</a:t>
            </a:r>
            <a:endParaRPr kumimoji="0" lang="en-US" sz="2200" b="1" i="0" u="none" strike="noStrike" kern="1200" cap="none" spc="0" normalizeH="0" baseline="0" noProof="0" dirty="0">
              <a:ln>
                <a:noFill/>
              </a:ln>
              <a:solidFill>
                <a:srgbClr val="D60093"/>
              </a:solidFill>
              <a:effectLst/>
              <a:uLnTx/>
              <a:uFillTx/>
              <a:latin typeface="Calibri"/>
              <a:ea typeface="+mn-ea"/>
              <a:cs typeface="+mn-cs"/>
            </a:endParaRPr>
          </a:p>
          <a:p>
            <a:pPr marL="0" marR="0" lvl="0" indent="0" algn="l" defTabSz="914400" rtl="0" eaLnBrk="1" fontAlgn="auto" latinLnBrk="0" hangingPunct="1">
              <a:lnSpc>
                <a:spcPct val="80000"/>
              </a:lnSpc>
              <a:spcBef>
                <a:spcPct val="20000"/>
              </a:spcBef>
              <a:spcAft>
                <a:spcPts val="0"/>
              </a:spcAft>
              <a:buClrTx/>
              <a:buSzTx/>
              <a:buNone/>
              <a:tabLst/>
              <a:defRPr/>
            </a:pPr>
            <a:endParaRPr kumimoji="0" lang="en-US" sz="2400" b="0" i="0" u="none" strike="noStrike" kern="1200" cap="none" spc="0" normalizeH="0" baseline="0" noProof="0" dirty="0">
              <a:ln>
                <a:noFill/>
              </a:ln>
              <a:solidFill>
                <a:srgbClr val="D60093"/>
              </a:solidFill>
              <a:effectLst/>
              <a:uLnTx/>
              <a:uFillTx/>
              <a:latin typeface="Calibri"/>
              <a:ea typeface="+mn-ea"/>
              <a:cs typeface="+mn-cs"/>
            </a:endParaRPr>
          </a:p>
        </p:txBody>
      </p:sp>
    </p:spTree>
    <p:extLst>
      <p:ext uri="{BB962C8B-B14F-4D97-AF65-F5344CB8AC3E}">
        <p14:creationId xmlns:p14="http://schemas.microsoft.com/office/powerpoint/2010/main" val="1255226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195009"/>
          </a:xfrm>
        </p:spPr>
        <p:txBody>
          <a:bodyPr/>
          <a:lstStyle/>
          <a:p>
            <a:pPr marL="342900" indent="-342900" algn="l">
              <a:buFont typeface="Arial" panose="020B0604020202020204" pitchFamily="34" charset="0"/>
              <a:buChar char="•"/>
            </a:pPr>
            <a:r>
              <a:rPr lang="en-US" sz="2400" dirty="0">
                <a:solidFill>
                  <a:srgbClr val="17C4E7"/>
                </a:solidFill>
                <a:latin typeface="Century Gothic"/>
                <a:cs typeface="Century Gothic"/>
              </a:rPr>
              <a:t>Benefits to using these Vendors:</a:t>
            </a:r>
          </a:p>
          <a:p>
            <a:pPr marL="742950" lvl="1" indent="-285750">
              <a:buFont typeface="Arial" panose="020B0604020202020204" pitchFamily="34" charset="0"/>
              <a:buChar char="•"/>
            </a:pPr>
            <a:r>
              <a:rPr lang="en-US" sz="1800" dirty="0">
                <a:solidFill>
                  <a:srgbClr val="17C4E7"/>
                </a:solidFill>
                <a:latin typeface="Century Gothic"/>
                <a:cs typeface="Century Gothic"/>
              </a:rPr>
              <a:t>They are often in our system and payments can be processed quickly</a:t>
            </a:r>
          </a:p>
          <a:p>
            <a:pPr marL="742950" lvl="1" indent="-285750">
              <a:buFont typeface="Arial" panose="020B0604020202020204" pitchFamily="34" charset="0"/>
              <a:buChar char="•"/>
            </a:pPr>
            <a:r>
              <a:rPr lang="en-US" sz="1800" dirty="0">
                <a:solidFill>
                  <a:srgbClr val="17C4E7"/>
                </a:solidFill>
                <a:latin typeface="Century Gothic"/>
                <a:cs typeface="Century Gothic"/>
              </a:rPr>
              <a:t>Contracts can move through the system quicker because their appear work is on file and thus approved by the university</a:t>
            </a:r>
          </a:p>
          <a:p>
            <a:pPr marL="742950" lvl="1" indent="-285750">
              <a:buFont typeface="Arial" panose="020B0604020202020204" pitchFamily="34" charset="0"/>
              <a:buChar char="•"/>
            </a:pPr>
            <a:r>
              <a:rPr lang="en-US" sz="1800" dirty="0">
                <a:solidFill>
                  <a:srgbClr val="17C4E7"/>
                </a:solidFill>
                <a:latin typeface="Century Gothic"/>
                <a:cs typeface="Century Gothic"/>
              </a:rPr>
              <a:t>You can inquire about discounts, particularly from those highlighted because they are one of our offices primary provider for those particular services</a:t>
            </a:r>
          </a:p>
          <a:p>
            <a:pPr marL="342900" indent="-342900" algn="l">
              <a:lnSpc>
                <a:spcPct val="100000"/>
              </a:lnSpc>
              <a:spcBef>
                <a:spcPct val="20000"/>
              </a:spcBef>
              <a:buFont typeface="Arial" panose="020B0604020202020204" pitchFamily="34" charset="0"/>
              <a:buChar char="•"/>
            </a:pPr>
            <a:r>
              <a:rPr lang="en-US" b="1" dirty="0">
                <a:solidFill>
                  <a:srgbClr val="17C4E7"/>
                </a:solidFill>
                <a:latin typeface="Century Gothic"/>
                <a:cs typeface="Century Gothic"/>
              </a:rPr>
              <a:t>The Frequently Used Vendor List is available on the CE’s </a:t>
            </a:r>
            <a:r>
              <a:rPr lang="en-US" b="1" dirty="0" err="1">
                <a:solidFill>
                  <a:srgbClr val="17C4E7"/>
                </a:solidFill>
                <a:latin typeface="Century Gothic"/>
                <a:cs typeface="Century Gothic"/>
              </a:rPr>
              <a:t>DragonLink</a:t>
            </a:r>
            <a:r>
              <a:rPr lang="en-US" b="1" dirty="0">
                <a:solidFill>
                  <a:srgbClr val="17C4E7"/>
                </a:solidFill>
                <a:latin typeface="Century Gothic"/>
                <a:cs typeface="Century Gothic"/>
              </a:rPr>
              <a:t> page in the Documents tab-&gt;Resources Folder and in paper form in the SORC</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4"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Frequently Used Vendors</a:t>
            </a:r>
          </a:p>
        </p:txBody>
      </p:sp>
    </p:spTree>
    <p:extLst>
      <p:ext uri="{BB962C8B-B14F-4D97-AF65-F5344CB8AC3E}">
        <p14:creationId xmlns:p14="http://schemas.microsoft.com/office/powerpoint/2010/main" val="46803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indent="-342900" algn="l">
              <a:buFont typeface="Arial" panose="020B0604020202020204" pitchFamily="34" charset="0"/>
              <a:buChar char="•"/>
            </a:pPr>
            <a:r>
              <a:rPr lang="en-US" sz="1800" dirty="0">
                <a:solidFill>
                  <a:srgbClr val="17C4E7"/>
                </a:solidFill>
                <a:latin typeface="Century Gothic"/>
                <a:cs typeface="Century Gothic"/>
              </a:rPr>
              <a:t>Alcohol can only be purchased with the organizations 71 accounts</a:t>
            </a:r>
          </a:p>
          <a:p>
            <a:pPr marL="342900" lvl="0" indent="-342900" algn="l">
              <a:lnSpc>
                <a:spcPct val="100000"/>
              </a:lnSpc>
              <a:spcBef>
                <a:spcPct val="20000"/>
              </a:spcBef>
              <a:buFont typeface="Arial"/>
              <a:buChar char="•"/>
            </a:pPr>
            <a:r>
              <a:rPr lang="en-US" sz="1800" dirty="0">
                <a:solidFill>
                  <a:srgbClr val="17C4E7"/>
                </a:solidFill>
                <a:latin typeface="Century Gothic"/>
                <a:cs typeface="Century Gothic"/>
              </a:rPr>
              <a:t>Your event must abide but the Drexel University </a:t>
            </a:r>
            <a:r>
              <a:rPr lang="en-US" sz="1800" dirty="0">
                <a:latin typeface="Century Gothic"/>
                <a:cs typeface="Century Gothic"/>
                <a:hlinkClick r:id="rId2"/>
              </a:rPr>
              <a:t>Events with Alcohol Policy </a:t>
            </a:r>
            <a:endParaRPr lang="en-US" sz="1800" dirty="0">
              <a:latin typeface="Century Gothic"/>
              <a:cs typeface="Century Gothic"/>
            </a:endParaRPr>
          </a:p>
          <a:p>
            <a:pPr marL="342900" indent="-342900" algn="l">
              <a:lnSpc>
                <a:spcPct val="100000"/>
              </a:lnSpc>
              <a:spcBef>
                <a:spcPct val="20000"/>
              </a:spcBef>
              <a:buFont typeface="Arial"/>
              <a:buChar char="•"/>
            </a:pPr>
            <a:r>
              <a:rPr lang="en-US" sz="1800" dirty="0">
                <a:solidFill>
                  <a:srgbClr val="17C4E7"/>
                </a:solidFill>
                <a:latin typeface="Century Gothic"/>
                <a:cs typeface="Century Gothic"/>
              </a:rPr>
              <a:t>An organizations first step to hosting an event with alcohol is to </a:t>
            </a:r>
          </a:p>
          <a:p>
            <a:pPr algn="ctr"/>
            <a:endParaRPr lang="en-US" sz="1400" b="1" u="sng" dirty="0">
              <a:solidFill>
                <a:srgbClr val="FF0000"/>
              </a:solidFill>
            </a:endParaRPr>
          </a:p>
          <a:p>
            <a:pPr algn="ctr"/>
            <a:r>
              <a:rPr lang="en-US" sz="2800" b="1" u="sng" dirty="0">
                <a:solidFill>
                  <a:srgbClr val="D60093"/>
                </a:solidFill>
              </a:rPr>
              <a:t>Submit an Event Form on </a:t>
            </a:r>
            <a:r>
              <a:rPr lang="en-US" sz="2800" b="1" u="sng" dirty="0" err="1">
                <a:solidFill>
                  <a:srgbClr val="D60093"/>
                </a:solidFill>
              </a:rPr>
              <a:t>DragonLink</a:t>
            </a:r>
            <a:r>
              <a:rPr lang="en-US" sz="2800" b="1" u="sng" dirty="0">
                <a:solidFill>
                  <a:srgbClr val="D60093"/>
                </a:solidFill>
              </a:rPr>
              <a:t> 6 WEEKS PRIOR</a:t>
            </a:r>
          </a:p>
          <a:p>
            <a:pPr marL="742950" lvl="1" indent="-285750">
              <a:lnSpc>
                <a:spcPct val="110000"/>
              </a:lnSpc>
              <a:buFont typeface="Arial"/>
              <a:buChar char="•"/>
            </a:pPr>
            <a:r>
              <a:rPr lang="en-US" sz="1800" dirty="0">
                <a:solidFill>
                  <a:srgbClr val="17C4E7"/>
                </a:solidFill>
              </a:rPr>
              <a:t>Via the master Event Form Process</a:t>
            </a:r>
          </a:p>
          <a:p>
            <a:pPr marL="742950" lvl="1" indent="-285750">
              <a:lnSpc>
                <a:spcPct val="110000"/>
              </a:lnSpc>
              <a:buFont typeface="Arial"/>
              <a:buChar char="•"/>
            </a:pPr>
            <a:r>
              <a:rPr lang="en-US" sz="1800" dirty="0">
                <a:solidFill>
                  <a:srgbClr val="17C4E7"/>
                </a:solidFill>
              </a:rPr>
              <a:t>The CE staff fills the needed form out on your behalf, either  working with Events Services for on Campus events or General Counsel for Off Campus Events.</a:t>
            </a:r>
          </a:p>
          <a:p>
            <a:pPr marL="742950" lvl="1" indent="-285750">
              <a:lnSpc>
                <a:spcPct val="110000"/>
              </a:lnSpc>
              <a:buFont typeface="Arial"/>
              <a:buChar char="•"/>
            </a:pPr>
            <a:r>
              <a:rPr lang="en-US" sz="1800" dirty="0">
                <a:solidFill>
                  <a:srgbClr val="17C4E7"/>
                </a:solidFill>
              </a:rPr>
              <a:t>Chestnut Street Caterers and Retail Management work to provide the on campus 	event’s alcohol and bartenders</a:t>
            </a:r>
          </a:p>
          <a:p>
            <a:pPr lvl="1" algn="ctr">
              <a:lnSpc>
                <a:spcPct val="110000"/>
              </a:lnSpc>
            </a:pPr>
            <a:r>
              <a:rPr lang="en-US" dirty="0">
                <a:solidFill>
                  <a:srgbClr val="D60093"/>
                </a:solidFill>
              </a:rPr>
              <a:t>FSL has their own Policies and Procedures </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endParaRP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Events with Alcohol</a:t>
            </a:r>
          </a:p>
        </p:txBody>
      </p:sp>
    </p:spTree>
    <p:extLst>
      <p:ext uri="{BB962C8B-B14F-4D97-AF65-F5344CB8AC3E}">
        <p14:creationId xmlns:p14="http://schemas.microsoft.com/office/powerpoint/2010/main" val="4239185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64703" y="845356"/>
            <a:ext cx="10490200" cy="4612105"/>
          </a:xfrm>
        </p:spPr>
        <p:txBody>
          <a:bodyPr>
            <a:normAutofit/>
          </a:bodyPr>
          <a:lstStyle/>
          <a:p>
            <a:pPr marL="342900" indent="-342900" algn="l">
              <a:buFont typeface="Arial" panose="020B0604020202020204" pitchFamily="34" charset="0"/>
              <a:buChar char="•"/>
            </a:pPr>
            <a:r>
              <a:rPr lang="en-US" sz="1800" dirty="0">
                <a:solidFill>
                  <a:srgbClr val="17C4E7"/>
                </a:solidFill>
                <a:latin typeface="Century Gothic"/>
                <a:cs typeface="Century Gothic"/>
              </a:rPr>
              <a:t>Events can be held off-campus:</a:t>
            </a:r>
          </a:p>
          <a:p>
            <a:pPr marL="800100" lvl="1" indent="-342900">
              <a:buFont typeface="Arial" panose="020B0604020202020204" pitchFamily="34" charset="0"/>
              <a:buChar char="•"/>
            </a:pPr>
            <a:r>
              <a:rPr lang="en-US" sz="1800" dirty="0">
                <a:solidFill>
                  <a:srgbClr val="17C4E7"/>
                </a:solidFill>
                <a:latin typeface="Century Gothic"/>
                <a:cs typeface="Century Gothic"/>
              </a:rPr>
              <a:t>(1) if the event cannot physically be held on Drexel’s campus and/or </a:t>
            </a:r>
          </a:p>
          <a:p>
            <a:pPr marL="800100" lvl="1" indent="-342900">
              <a:buFont typeface="Arial" panose="020B0604020202020204" pitchFamily="34" charset="0"/>
              <a:buChar char="•"/>
            </a:pPr>
            <a:r>
              <a:rPr lang="en-US" sz="1800" dirty="0">
                <a:solidFill>
                  <a:srgbClr val="17C4E7"/>
                </a:solidFill>
                <a:latin typeface="Century Gothic"/>
                <a:cs typeface="Century Gothic"/>
              </a:rPr>
              <a:t>(2) with approval from CE/SAFAC Office</a:t>
            </a:r>
          </a:p>
          <a:p>
            <a:pPr algn="l"/>
            <a:endParaRPr lang="en-US" sz="1800" dirty="0">
              <a:solidFill>
                <a:srgbClr val="17C4E7"/>
              </a:solidFill>
              <a:latin typeface="Century Gothic"/>
              <a:cs typeface="Century Gothic"/>
            </a:endParaRPr>
          </a:p>
          <a:p>
            <a:pPr marL="342900" indent="-342900" algn="l">
              <a:buFont typeface="Arial" panose="020B0604020202020204" pitchFamily="34" charset="0"/>
              <a:buChar char="•"/>
            </a:pPr>
            <a:r>
              <a:rPr lang="en-US" sz="1800" dirty="0">
                <a:solidFill>
                  <a:srgbClr val="17C4E7"/>
                </a:solidFill>
                <a:latin typeface="Century Gothic"/>
                <a:cs typeface="Century Gothic"/>
              </a:rPr>
              <a:t>The SAFAC office must process any/all contracts</a:t>
            </a:r>
          </a:p>
          <a:p>
            <a:pPr marL="800100" lvl="1" indent="-342900">
              <a:buFont typeface="Arial" panose="020B0604020202020204" pitchFamily="34" charset="0"/>
              <a:buChar char="•"/>
            </a:pPr>
            <a:r>
              <a:rPr lang="en-US" sz="1800" dirty="0">
                <a:solidFill>
                  <a:srgbClr val="17C4E7"/>
                </a:solidFill>
                <a:latin typeface="Century Gothic"/>
                <a:cs typeface="Century Gothic"/>
              </a:rPr>
              <a:t>Students cannot sign any agreements/contracts</a:t>
            </a:r>
          </a:p>
          <a:p>
            <a:pPr marL="800100" lvl="1" indent="-342900">
              <a:buFont typeface="Arial" panose="020B0604020202020204" pitchFamily="34" charset="0"/>
              <a:buChar char="•"/>
            </a:pPr>
            <a:r>
              <a:rPr lang="en-US" sz="1800" dirty="0">
                <a:solidFill>
                  <a:srgbClr val="17C4E7"/>
                </a:solidFill>
                <a:latin typeface="Century Gothic"/>
                <a:cs typeface="Century Gothic"/>
              </a:rPr>
              <a:t>Contracts may be required for space rental and certain services</a:t>
            </a:r>
          </a:p>
          <a:p>
            <a:pPr lvl="1"/>
            <a:endParaRPr lang="en-US" sz="1800" dirty="0">
              <a:solidFill>
                <a:srgbClr val="17C4E7"/>
              </a:solidFill>
              <a:latin typeface="Century Gothic"/>
              <a:cs typeface="Century Gothic"/>
            </a:endParaRPr>
          </a:p>
          <a:p>
            <a:pPr marL="342900" indent="-342900" algn="l">
              <a:buFont typeface="Arial" panose="020B0604020202020204" pitchFamily="34" charset="0"/>
              <a:buChar char="•"/>
            </a:pPr>
            <a:r>
              <a:rPr lang="en-US" sz="1800" dirty="0">
                <a:solidFill>
                  <a:srgbClr val="17C4E7"/>
                </a:solidFill>
                <a:latin typeface="Century Gothic"/>
                <a:cs typeface="Century Gothic"/>
              </a:rPr>
              <a:t>Student organizations need to work with Campus Engagement when hosting an off campus event with alcohol</a:t>
            </a:r>
          </a:p>
          <a:p>
            <a:pPr marL="800100" lvl="1" indent="-342900">
              <a:buFont typeface="Arial" panose="020B0604020202020204" pitchFamily="34" charset="0"/>
              <a:buChar char="•"/>
            </a:pPr>
            <a:r>
              <a:rPr lang="en-US" sz="1800" b="1" dirty="0">
                <a:solidFill>
                  <a:srgbClr val="17C4E7"/>
                </a:solidFill>
                <a:latin typeface="Century Gothic"/>
                <a:cs typeface="Century Gothic"/>
              </a:rPr>
              <a:t>Fill out Event form through </a:t>
            </a:r>
            <a:r>
              <a:rPr lang="en-US" sz="1800" b="1" dirty="0" err="1">
                <a:solidFill>
                  <a:srgbClr val="17C4E7"/>
                </a:solidFill>
                <a:latin typeface="Century Gothic"/>
                <a:cs typeface="Century Gothic"/>
              </a:rPr>
              <a:t>DragonLink</a:t>
            </a:r>
            <a:r>
              <a:rPr lang="en-US" sz="1800" b="1" dirty="0">
                <a:solidFill>
                  <a:srgbClr val="17C4E7"/>
                </a:solidFill>
                <a:latin typeface="Century Gothic"/>
                <a:cs typeface="Century Gothic"/>
              </a:rPr>
              <a:t> 6 weeks in advanced</a:t>
            </a:r>
          </a:p>
          <a:p>
            <a:pPr marL="800100" lvl="1" indent="-342900">
              <a:buFont typeface="Arial" panose="020B0604020202020204" pitchFamily="34" charset="0"/>
              <a:buChar char="•"/>
            </a:pPr>
            <a:endParaRPr lang="en-US" sz="1800" b="1" dirty="0">
              <a:solidFill>
                <a:srgbClr val="17C4E7"/>
              </a:solidFill>
              <a:latin typeface="Century Gothic"/>
              <a:cs typeface="Century Gothic"/>
            </a:endParaRPr>
          </a:p>
          <a:p>
            <a:pPr marL="342900" indent="-342900" algn="l">
              <a:buFont typeface="Arial" panose="020B0604020202020204" pitchFamily="34" charset="0"/>
              <a:buChar char="•"/>
            </a:pPr>
            <a:r>
              <a:rPr lang="en-US" sz="1800" dirty="0">
                <a:solidFill>
                  <a:srgbClr val="17C4E7"/>
                </a:solidFill>
                <a:latin typeface="Century Gothic"/>
                <a:cs typeface="Century Gothic"/>
              </a:rPr>
              <a:t>(17-account funds) can only be used for off-campus events with CE/SAFAC approval</a:t>
            </a:r>
          </a:p>
          <a:p>
            <a:pPr marL="800100" lvl="1" indent="-342900">
              <a:buFont typeface="Arial" panose="020B0604020202020204" pitchFamily="34" charset="0"/>
              <a:buChar char="•"/>
            </a:pPr>
            <a:r>
              <a:rPr lang="en-US" sz="1600" b="1" dirty="0">
                <a:solidFill>
                  <a:srgbClr val="181FA8"/>
                </a:solidFill>
                <a:latin typeface="Century Gothic"/>
                <a:cs typeface="Century Gothic"/>
              </a:rPr>
              <a:t>No off-campus food will be funded out of your 17-account</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Off Campus Events/Activities</a:t>
            </a:r>
          </a:p>
        </p:txBody>
      </p:sp>
    </p:spTree>
    <p:extLst>
      <p:ext uri="{BB962C8B-B14F-4D97-AF65-F5344CB8AC3E}">
        <p14:creationId xmlns:p14="http://schemas.microsoft.com/office/powerpoint/2010/main" val="2139885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59367" y="1585190"/>
            <a:ext cx="10490200" cy="2837182"/>
          </a:xfrm>
        </p:spPr>
        <p:txBody>
          <a:bodyPr>
            <a:normAutofit/>
          </a:bodyPr>
          <a:lstStyle/>
          <a:p>
            <a:pPr marL="342900" indent="-342900" algn="l">
              <a:lnSpc>
                <a:spcPct val="100000"/>
              </a:lnSpc>
              <a:buFont typeface="Arial" panose="020B0604020202020204" pitchFamily="34" charset="0"/>
              <a:buChar char="•"/>
            </a:pPr>
            <a:r>
              <a:rPr lang="en-US" sz="1800" dirty="0">
                <a:solidFill>
                  <a:srgbClr val="17C4E7"/>
                </a:solidFill>
                <a:cs typeface="Century Gothic"/>
              </a:rPr>
              <a:t>If you plan on having an event where minors will be in attendance you </a:t>
            </a:r>
            <a:r>
              <a:rPr lang="en-US" sz="1800" b="1" dirty="0">
                <a:solidFill>
                  <a:srgbClr val="17C4E7"/>
                </a:solidFill>
                <a:cs typeface="Century Gothic"/>
              </a:rPr>
              <a:t>MUST fill out the </a:t>
            </a:r>
            <a:r>
              <a:rPr lang="en-US" sz="1800" b="1" dirty="0">
                <a:solidFill>
                  <a:srgbClr val="D60093"/>
                </a:solidFill>
                <a:cs typeface="Century Gothic"/>
                <a:hlinkClick r:id="rId2"/>
              </a:rPr>
              <a:t>Minors Program Registration Form</a:t>
            </a:r>
            <a:endParaRPr lang="en-US" sz="1800" b="1" dirty="0">
              <a:solidFill>
                <a:srgbClr val="D60093"/>
              </a:solidFill>
              <a:cs typeface="Century Gothic"/>
            </a:endParaRPr>
          </a:p>
          <a:p>
            <a:pPr marL="342900" indent="-342900" algn="l">
              <a:lnSpc>
                <a:spcPct val="200000"/>
              </a:lnSpc>
              <a:buFont typeface="Arial" panose="020B0604020202020204" pitchFamily="34" charset="0"/>
              <a:buChar char="•"/>
            </a:pPr>
            <a:r>
              <a:rPr lang="en-US" sz="1800" dirty="0">
                <a:solidFill>
                  <a:srgbClr val="17C4E7"/>
                </a:solidFill>
                <a:cs typeface="Century Gothic"/>
              </a:rPr>
              <a:t>If you are approved please review the </a:t>
            </a:r>
            <a:r>
              <a:rPr lang="en-US" sz="1800" b="1" dirty="0">
                <a:solidFill>
                  <a:srgbClr val="D60093"/>
                </a:solidFill>
                <a:cs typeface="Century Gothic"/>
                <a:hlinkClick r:id="rId3"/>
              </a:rPr>
              <a:t>Best Practices </a:t>
            </a:r>
            <a:r>
              <a:rPr lang="en-US" sz="1800" dirty="0">
                <a:solidFill>
                  <a:srgbClr val="17C4E7"/>
                </a:solidFill>
                <a:cs typeface="Century Gothic"/>
              </a:rPr>
              <a:t>site prior to your event</a:t>
            </a:r>
          </a:p>
          <a:p>
            <a:pPr marL="342900" indent="-342900" algn="l">
              <a:lnSpc>
                <a:spcPct val="200000"/>
              </a:lnSpc>
              <a:buFont typeface="Arial" panose="020B0604020202020204" pitchFamily="34" charset="0"/>
              <a:buChar char="•"/>
            </a:pPr>
            <a:r>
              <a:rPr lang="en-US" sz="1800" dirty="0">
                <a:solidFill>
                  <a:srgbClr val="17C4E7"/>
                </a:solidFill>
                <a:cs typeface="Century Gothic"/>
              </a:rPr>
              <a:t>You also might be asked to get certain background checks as well, please be advised</a:t>
            </a:r>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Minors on Campus</a:t>
            </a:r>
          </a:p>
        </p:txBody>
      </p:sp>
    </p:spTree>
    <p:extLst>
      <p:ext uri="{BB962C8B-B14F-4D97-AF65-F5344CB8AC3E}">
        <p14:creationId xmlns:p14="http://schemas.microsoft.com/office/powerpoint/2010/main" val="1745321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r>
              <a:rPr lang="en-US" sz="1900" dirty="0">
                <a:solidFill>
                  <a:srgbClr val="17C4E7"/>
                </a:solidFill>
              </a:rPr>
              <a:t>Planning</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Who is a part of the planning process?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Does this relate to your mission/vision?</a:t>
            </a:r>
          </a:p>
          <a:p>
            <a:pPr marL="342900" lvl="0" indent="-342900" algn="l">
              <a:lnSpc>
                <a:spcPct val="100000"/>
              </a:lnSpc>
              <a:spcBef>
                <a:spcPct val="20000"/>
              </a:spcBef>
              <a:buFont typeface="Arial" panose="020B0604020202020204" pitchFamily="34" charset="0"/>
              <a:buChar char="•"/>
            </a:pPr>
            <a:r>
              <a:rPr lang="en-US" sz="1900" dirty="0">
                <a:solidFill>
                  <a:srgbClr val="17C4E7"/>
                </a:solidFill>
              </a:rPr>
              <a:t>How much will this cost, do you have the funds?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Work with your treasurer once you have thought through all aspects, received quotes, etc.</a:t>
            </a:r>
          </a:p>
          <a:p>
            <a:pPr marL="1257300" lvl="2" indent="-342900">
              <a:lnSpc>
                <a:spcPct val="100000"/>
              </a:lnSpc>
              <a:spcBef>
                <a:spcPct val="20000"/>
              </a:spcBef>
              <a:buFont typeface="Arial" panose="020B0604020202020204" pitchFamily="34" charset="0"/>
              <a:buChar char="•"/>
            </a:pPr>
            <a:r>
              <a:rPr lang="en-US" sz="1500" dirty="0">
                <a:solidFill>
                  <a:srgbClr val="17C4E7"/>
                </a:solidFill>
              </a:rPr>
              <a:t>what account will you be using?</a:t>
            </a:r>
          </a:p>
          <a:p>
            <a:pPr marL="1257300" lvl="2" indent="-342900">
              <a:lnSpc>
                <a:spcPct val="100000"/>
              </a:lnSpc>
              <a:spcBef>
                <a:spcPct val="20000"/>
              </a:spcBef>
              <a:buFont typeface="Arial" panose="020B0604020202020204" pitchFamily="34" charset="0"/>
              <a:buChar char="•"/>
            </a:pPr>
            <a:r>
              <a:rPr lang="en-US" sz="1500" dirty="0">
                <a:solidFill>
                  <a:srgbClr val="17C4E7"/>
                </a:solidFill>
              </a:rPr>
              <a:t> Can you use that account based on your allocations</a:t>
            </a:r>
          </a:p>
          <a:p>
            <a:pPr marL="1257300" lvl="2" indent="-342900">
              <a:lnSpc>
                <a:spcPct val="100000"/>
              </a:lnSpc>
              <a:spcBef>
                <a:spcPct val="20000"/>
              </a:spcBef>
              <a:buFont typeface="Arial" panose="020B0604020202020204" pitchFamily="34" charset="0"/>
              <a:buChar char="•"/>
            </a:pPr>
            <a:r>
              <a:rPr lang="en-US" sz="1500" dirty="0">
                <a:solidFill>
                  <a:srgbClr val="17C4E7"/>
                </a:solidFill>
              </a:rPr>
              <a:t>Do you need to co sponsor for funding purposes or request supplemental funding?</a:t>
            </a:r>
          </a:p>
          <a:p>
            <a:pPr marL="342900" lvl="0" indent="-342900" algn="l">
              <a:lnSpc>
                <a:spcPct val="100000"/>
              </a:lnSpc>
              <a:spcBef>
                <a:spcPct val="20000"/>
              </a:spcBef>
              <a:buFont typeface="Arial" panose="020B0604020202020204" pitchFamily="34" charset="0"/>
              <a:buChar char="•"/>
            </a:pPr>
            <a:r>
              <a:rPr lang="en-US" sz="1900" dirty="0">
                <a:solidFill>
                  <a:srgbClr val="17C4E7"/>
                </a:solidFill>
              </a:rPr>
              <a:t>Pre-event/purchase request forms?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Group such as CAB and USGA use these</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Internal on your orgs </a:t>
            </a:r>
            <a:r>
              <a:rPr lang="en-US" sz="1700" dirty="0" err="1">
                <a:solidFill>
                  <a:srgbClr val="17C4E7"/>
                </a:solidFill>
              </a:rPr>
              <a:t>DragonLink</a:t>
            </a:r>
            <a:r>
              <a:rPr lang="en-US" sz="1700" dirty="0">
                <a:solidFill>
                  <a:srgbClr val="17C4E7"/>
                </a:solidFill>
              </a:rPr>
              <a:t> forms page</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Allows Presidents, Treasures, etc. to approve and comment</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Working with Your Board</a:t>
            </a:r>
          </a:p>
        </p:txBody>
      </p:sp>
    </p:spTree>
    <p:extLst>
      <p:ext uri="{BB962C8B-B14F-4D97-AF65-F5344CB8AC3E}">
        <p14:creationId xmlns:p14="http://schemas.microsoft.com/office/powerpoint/2010/main" val="12558228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15999" y="3641725"/>
            <a:ext cx="10490200" cy="955675"/>
          </a:xfrm>
        </p:spPr>
        <p:txBody>
          <a:bodyPr/>
          <a:lstStyle/>
          <a:p>
            <a:r>
              <a:rPr lang="en-US" dirty="0">
                <a:solidFill>
                  <a:srgbClr val="D60093"/>
                </a:solidFill>
              </a:rPr>
              <a:t>Remember no students have access to booking space through the Event Management System any longer…all through the Event Form!</a:t>
            </a:r>
          </a:p>
        </p:txBody>
      </p:sp>
      <p:sp>
        <p:nvSpPr>
          <p:cNvPr id="4" name="Title 1"/>
          <p:cNvSpPr txBox="1">
            <a:spLocks/>
          </p:cNvSpPr>
          <p:nvPr/>
        </p:nvSpPr>
        <p:spPr>
          <a:xfrm>
            <a:off x="782499" y="977441"/>
            <a:ext cx="10820399" cy="1574268"/>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US" sz="4800" b="1" dirty="0">
                <a:solidFill>
                  <a:srgbClr val="181FA8"/>
                </a:solidFill>
              </a:rPr>
              <a:t>Working with Event and Conference Services</a:t>
            </a:r>
          </a:p>
        </p:txBody>
      </p:sp>
    </p:spTree>
    <p:extLst>
      <p:ext uri="{BB962C8B-B14F-4D97-AF65-F5344CB8AC3E}">
        <p14:creationId xmlns:p14="http://schemas.microsoft.com/office/powerpoint/2010/main" val="4145891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Lingo</a:t>
            </a:r>
          </a:p>
        </p:txBody>
      </p:sp>
      <p:sp>
        <p:nvSpPr>
          <p:cNvPr id="6" name="Text Placeholder 2"/>
          <p:cNvSpPr txBox="1">
            <a:spLocks/>
          </p:cNvSpPr>
          <p:nvPr/>
        </p:nvSpPr>
        <p:spPr>
          <a:xfrm>
            <a:off x="374073" y="852420"/>
            <a:ext cx="11637818" cy="5083160"/>
          </a:xfrm>
          <a:prstGeom prst="rect">
            <a:avLst/>
          </a:prstGeom>
        </p:spPr>
        <p:txBody>
          <a:bodyPr vert="horz" lIns="91440" tIns="45720" rIns="91440" bIns="45720" rtlCol="0">
            <a:normAutofit fontScale="70000" lnSpcReduction="20000"/>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lgn="l">
              <a:lnSpc>
                <a:spcPct val="100000"/>
              </a:lnSpc>
              <a:spcBef>
                <a:spcPct val="20000"/>
              </a:spcBef>
              <a:buFont typeface="Arial" panose="020B0604020202020204" pitchFamily="34" charset="0"/>
              <a:buChar char="•"/>
            </a:pPr>
            <a:r>
              <a:rPr lang="en-US" sz="1900" dirty="0">
                <a:solidFill>
                  <a:srgbClr val="17C4E7"/>
                </a:solidFill>
              </a:rPr>
              <a:t>Events: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All structured activities outside of the normal academic course offerings or a course that </a:t>
            </a:r>
            <a:r>
              <a:rPr lang="en-US" sz="1900" dirty="0">
                <a:solidFill>
                  <a:srgbClr val="17C4E7"/>
                </a:solidFill>
              </a:rPr>
              <a:t>requires a service.</a:t>
            </a:r>
          </a:p>
          <a:p>
            <a:pPr lvl="1">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r>
              <a:rPr lang="en-US" sz="1900" b="1" dirty="0">
                <a:solidFill>
                  <a:srgbClr val="17C4E7"/>
                </a:solidFill>
              </a:rPr>
              <a:t>“Space has been Requested”</a:t>
            </a:r>
            <a:r>
              <a:rPr lang="en-US" sz="1900" dirty="0">
                <a:solidFill>
                  <a:srgbClr val="17C4E7"/>
                </a:solidFill>
              </a:rPr>
              <a:t>: event consultants have submitted the request to Event and Conference Services</a:t>
            </a:r>
          </a:p>
          <a:p>
            <a:pPr marL="342900" indent="-342900" algn="l">
              <a:lnSpc>
                <a:spcPct val="100000"/>
              </a:lnSpc>
              <a:spcBef>
                <a:spcPct val="20000"/>
              </a:spcBef>
              <a:buFont typeface="Arial" panose="020B0604020202020204" pitchFamily="34" charset="0"/>
              <a:buChar char="•"/>
            </a:pPr>
            <a:r>
              <a:rPr lang="en-US" sz="1900" b="1" dirty="0">
                <a:solidFill>
                  <a:srgbClr val="17C4E7"/>
                </a:solidFill>
              </a:rPr>
              <a:t>“Space put on Hold”: </a:t>
            </a:r>
            <a:r>
              <a:rPr lang="en-US" sz="1900" dirty="0">
                <a:solidFill>
                  <a:srgbClr val="17C4E7"/>
                </a:solidFill>
              </a:rPr>
              <a:t>Event and Conference Services need more details from the planner before the will “confirm”</a:t>
            </a:r>
          </a:p>
          <a:p>
            <a:pPr marL="342900" indent="-342900" algn="l">
              <a:lnSpc>
                <a:spcPct val="100000"/>
              </a:lnSpc>
              <a:spcBef>
                <a:spcPct val="20000"/>
              </a:spcBef>
              <a:buFont typeface="Arial" panose="020B0604020202020204" pitchFamily="34" charset="0"/>
              <a:buChar char="•"/>
            </a:pPr>
            <a:r>
              <a:rPr lang="en-US" sz="1900" b="1" dirty="0">
                <a:solidFill>
                  <a:srgbClr val="17C4E7"/>
                </a:solidFill>
              </a:rPr>
              <a:t>“Space has been Confirmed”: </a:t>
            </a:r>
            <a:r>
              <a:rPr lang="en-US" sz="1900" dirty="0">
                <a:solidFill>
                  <a:srgbClr val="17C4E7"/>
                </a:solidFill>
              </a:rPr>
              <a:t>all aspects of the event have been received and scheduled via ECS staff </a:t>
            </a:r>
          </a:p>
          <a:p>
            <a:pPr algn="l">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r>
              <a:rPr lang="en-US" sz="1900" dirty="0">
                <a:solidFill>
                  <a:srgbClr val="17C4E7"/>
                </a:solidFill>
              </a:rPr>
              <a:t>Services: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University or externally provide resource that is not standard to the room. This may include </a:t>
            </a:r>
            <a:r>
              <a:rPr lang="en-US" sz="1900" dirty="0">
                <a:solidFill>
                  <a:srgbClr val="17C4E7"/>
                </a:solidFill>
              </a:rPr>
              <a:t>services that are standard to the room but have been scheduled specifically to support the event. (Example: Custodial support)</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Set-up &amp; Custodial Labor</a:t>
            </a:r>
          </a:p>
          <a:p>
            <a:pPr lvl="2">
              <a:lnSpc>
                <a:spcPct val="100000"/>
              </a:lnSpc>
              <a:spcBef>
                <a:spcPct val="20000"/>
              </a:spcBef>
            </a:pPr>
            <a:r>
              <a:rPr lang="en-US" sz="1500" dirty="0">
                <a:solidFill>
                  <a:srgbClr val="17C4E7"/>
                </a:solidFill>
              </a:rPr>
              <a:t> Set-up of equipment or alternations to standard room configuration</a:t>
            </a:r>
          </a:p>
          <a:p>
            <a:pPr lvl="2">
              <a:lnSpc>
                <a:spcPct val="100000"/>
              </a:lnSpc>
              <a:spcBef>
                <a:spcPct val="20000"/>
              </a:spcBef>
            </a:pPr>
            <a:r>
              <a:rPr lang="en-US" sz="1500" dirty="0">
                <a:solidFill>
                  <a:srgbClr val="17C4E7"/>
                </a:solidFill>
              </a:rPr>
              <a:t> Internal/External furniture equipment rental</a:t>
            </a:r>
          </a:p>
          <a:p>
            <a:pPr lvl="2">
              <a:lnSpc>
                <a:spcPct val="100000"/>
              </a:lnSpc>
              <a:spcBef>
                <a:spcPct val="20000"/>
              </a:spcBef>
            </a:pPr>
            <a:r>
              <a:rPr lang="en-US" sz="1500" dirty="0">
                <a:solidFill>
                  <a:srgbClr val="17C4E7"/>
                </a:solidFill>
              </a:rPr>
              <a:t> Audio-Visual setup and/or support</a:t>
            </a:r>
          </a:p>
          <a:p>
            <a:pPr lvl="2">
              <a:lnSpc>
                <a:spcPct val="100000"/>
              </a:lnSpc>
              <a:spcBef>
                <a:spcPct val="20000"/>
              </a:spcBef>
            </a:pPr>
            <a:r>
              <a:rPr lang="en-US" sz="1500" dirty="0">
                <a:solidFill>
                  <a:srgbClr val="17C4E7"/>
                </a:solidFill>
              </a:rPr>
              <a:t> Security</a:t>
            </a:r>
          </a:p>
          <a:p>
            <a:pPr lvl="2">
              <a:lnSpc>
                <a:spcPct val="100000"/>
              </a:lnSpc>
              <a:spcBef>
                <a:spcPct val="20000"/>
              </a:spcBef>
            </a:pPr>
            <a:r>
              <a:rPr lang="en-US" sz="1500" dirty="0">
                <a:solidFill>
                  <a:srgbClr val="17C4E7"/>
                </a:solidFill>
              </a:rPr>
              <a:t> Building management services (Student Centers)</a:t>
            </a:r>
          </a:p>
          <a:p>
            <a:pPr lvl="2">
              <a:lnSpc>
                <a:spcPct val="100000"/>
              </a:lnSpc>
              <a:spcBef>
                <a:spcPct val="20000"/>
              </a:spcBef>
            </a:pPr>
            <a:r>
              <a:rPr lang="en-US" sz="1500" dirty="0">
                <a:solidFill>
                  <a:srgbClr val="17C4E7"/>
                </a:solidFill>
              </a:rPr>
              <a:t> Space Rentals</a:t>
            </a:r>
          </a:p>
          <a:p>
            <a:pPr lvl="2">
              <a:lnSpc>
                <a:spcPct val="100000"/>
              </a:lnSpc>
              <a:spcBef>
                <a:spcPct val="20000"/>
              </a:spcBef>
            </a:pPr>
            <a:endParaRPr lang="en-US" sz="1500" dirty="0">
              <a:solidFill>
                <a:srgbClr val="17C4E7"/>
              </a:solidFill>
            </a:endParaRPr>
          </a:p>
          <a:p>
            <a:pPr marL="342900" indent="-342900" algn="l">
              <a:lnSpc>
                <a:spcPct val="100000"/>
              </a:lnSpc>
              <a:spcBef>
                <a:spcPct val="20000"/>
              </a:spcBef>
              <a:buFont typeface="Arial" panose="020B0604020202020204" pitchFamily="34" charset="0"/>
              <a:buChar char="•"/>
            </a:pPr>
            <a:r>
              <a:rPr lang="en-US" sz="1900" dirty="0">
                <a:solidFill>
                  <a:srgbClr val="17C4E7"/>
                </a:solidFill>
              </a:rPr>
              <a:t>Co-Sponsored Events:</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Events that are planned and executed in partnership with one or more student </a:t>
            </a:r>
            <a:r>
              <a:rPr lang="en-US" sz="1900" dirty="0">
                <a:solidFill>
                  <a:srgbClr val="17C4E7"/>
                </a:solidFill>
              </a:rPr>
              <a:t>organization or department.</a:t>
            </a:r>
          </a:p>
          <a:p>
            <a:pPr lvl="1">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r>
              <a:rPr lang="en-US" sz="1900" b="1" dirty="0">
                <a:solidFill>
                  <a:srgbClr val="181FA8"/>
                </a:solidFill>
              </a:rPr>
              <a:t>Externally Co-Sponsored Events:</a:t>
            </a:r>
          </a:p>
          <a:p>
            <a:pPr marL="800100" lvl="1" indent="-342900">
              <a:lnSpc>
                <a:spcPct val="100000"/>
              </a:lnSpc>
              <a:spcBef>
                <a:spcPct val="20000"/>
              </a:spcBef>
              <a:buFont typeface="Arial" panose="020B0604020202020204" pitchFamily="34" charset="0"/>
              <a:buChar char="•"/>
            </a:pPr>
            <a:r>
              <a:rPr lang="en-US" sz="1500" b="1" dirty="0">
                <a:solidFill>
                  <a:srgbClr val="181FA8"/>
                </a:solidFill>
              </a:rPr>
              <a:t>Events that are planned and executed by recognized student organizations </a:t>
            </a:r>
          </a:p>
          <a:p>
            <a:pPr lvl="1">
              <a:lnSpc>
                <a:spcPct val="100000"/>
              </a:lnSpc>
              <a:spcBef>
                <a:spcPct val="20000"/>
              </a:spcBef>
            </a:pPr>
            <a:r>
              <a:rPr lang="en-US" sz="1700" b="1" dirty="0">
                <a:solidFill>
                  <a:srgbClr val="181FA8"/>
                </a:solidFill>
              </a:rPr>
              <a:t>In partnership with an non Drexel University affiliated company,</a:t>
            </a:r>
          </a:p>
          <a:p>
            <a:pPr lvl="1">
              <a:lnSpc>
                <a:spcPct val="100000"/>
              </a:lnSpc>
              <a:spcBef>
                <a:spcPct val="20000"/>
              </a:spcBef>
            </a:pPr>
            <a:r>
              <a:rPr lang="en-US" sz="1700" b="1" dirty="0">
                <a:solidFill>
                  <a:srgbClr val="181FA8"/>
                </a:solidFill>
              </a:rPr>
              <a:t>organization, or agency.</a:t>
            </a:r>
          </a:p>
          <a:p>
            <a:pPr marL="342900" indent="-342900">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Tree>
    <p:extLst>
      <p:ext uri="{BB962C8B-B14F-4D97-AF65-F5344CB8AC3E}">
        <p14:creationId xmlns:p14="http://schemas.microsoft.com/office/powerpoint/2010/main" val="4084719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How to Read you Email and Attachments</a:t>
            </a:r>
          </a:p>
        </p:txBody>
      </p:sp>
      <p:sp>
        <p:nvSpPr>
          <p:cNvPr id="4" name="Text Placeholder 2"/>
          <p:cNvSpPr txBox="1">
            <a:spLocks/>
          </p:cNvSpPr>
          <p:nvPr/>
        </p:nvSpPr>
        <p:spPr>
          <a:xfrm>
            <a:off x="365760" y="1475874"/>
            <a:ext cx="11301307" cy="461210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lgn="l">
              <a:lnSpc>
                <a:spcPct val="100000"/>
              </a:lnSpc>
              <a:spcBef>
                <a:spcPct val="20000"/>
              </a:spcBef>
              <a:buFont typeface="Arial" panose="020B0604020202020204" pitchFamily="34" charset="0"/>
              <a:buChar char="•"/>
            </a:pPr>
            <a:r>
              <a:rPr lang="en-US" sz="1900" dirty="0">
                <a:solidFill>
                  <a:srgbClr val="17C4E7"/>
                </a:solidFill>
              </a:rPr>
              <a:t>Once your request has been processed by the Event &amp; Conference Services office..</a:t>
            </a:r>
          </a:p>
          <a:p>
            <a:pPr marL="800100" lvl="1" indent="-342900">
              <a:lnSpc>
                <a:spcPct val="150000"/>
              </a:lnSpc>
              <a:spcBef>
                <a:spcPct val="20000"/>
              </a:spcBef>
              <a:buFont typeface="Arial" panose="020B0604020202020204" pitchFamily="34" charset="0"/>
              <a:buChar char="•"/>
            </a:pPr>
            <a:r>
              <a:rPr lang="en-US" sz="1700" dirty="0">
                <a:solidFill>
                  <a:srgbClr val="17C4E7"/>
                </a:solidFill>
              </a:rPr>
              <a:t>you will receive an email with a PDF attached. It is the responsibility of </a:t>
            </a:r>
            <a:r>
              <a:rPr lang="en-US" sz="1900" dirty="0">
                <a:solidFill>
                  <a:srgbClr val="17C4E7"/>
                </a:solidFill>
              </a:rPr>
              <a:t>the event planner to review both the email and pdf. </a:t>
            </a:r>
          </a:p>
          <a:p>
            <a:pPr marL="800100" lvl="1" indent="-342900">
              <a:lnSpc>
                <a:spcPct val="150000"/>
              </a:lnSpc>
              <a:spcBef>
                <a:spcPct val="20000"/>
              </a:spcBef>
              <a:buFont typeface="Arial" panose="020B0604020202020204" pitchFamily="34" charset="0"/>
              <a:buChar char="•"/>
            </a:pPr>
            <a:r>
              <a:rPr lang="en-US" sz="1900" dirty="0">
                <a:solidFill>
                  <a:srgbClr val="17C4E7"/>
                </a:solidFill>
              </a:rPr>
              <a:t>If your event is on hold the email will outline any missing information </a:t>
            </a:r>
          </a:p>
          <a:p>
            <a:pPr marL="800100" lvl="1" indent="-342900">
              <a:lnSpc>
                <a:spcPct val="100000"/>
              </a:lnSpc>
              <a:spcBef>
                <a:spcPct val="20000"/>
              </a:spcBef>
              <a:buFont typeface="Arial" panose="020B0604020202020204" pitchFamily="34" charset="0"/>
              <a:buChar char="•"/>
            </a:pPr>
            <a:r>
              <a:rPr lang="en-US" sz="1900" dirty="0">
                <a:solidFill>
                  <a:srgbClr val="17C4E7"/>
                </a:solidFill>
              </a:rPr>
              <a:t>The pdf will outline any support services either requested or required base on your event needs.</a:t>
            </a:r>
          </a:p>
          <a:p>
            <a:pPr marL="1257300" lvl="2" indent="-342900">
              <a:lnSpc>
                <a:spcPct val="100000"/>
              </a:lnSpc>
              <a:spcBef>
                <a:spcPct val="20000"/>
              </a:spcBef>
              <a:buFont typeface="Arial" panose="020B0604020202020204" pitchFamily="34" charset="0"/>
              <a:buChar char="•"/>
            </a:pPr>
            <a:r>
              <a:rPr lang="en-US" sz="1500" b="1" dirty="0">
                <a:solidFill>
                  <a:srgbClr val="D60093"/>
                </a:solidFill>
              </a:rPr>
              <a:t>The event planner must review the documents for accuracy</a:t>
            </a:r>
          </a:p>
          <a:p>
            <a:pPr marL="1714500" lvl="3" indent="-342900">
              <a:lnSpc>
                <a:spcPct val="100000"/>
              </a:lnSpc>
              <a:spcBef>
                <a:spcPct val="20000"/>
              </a:spcBef>
              <a:buFont typeface="Arial" panose="020B0604020202020204" pitchFamily="34" charset="0"/>
              <a:buChar char="•"/>
            </a:pPr>
            <a:r>
              <a:rPr lang="en-US" sz="1300" b="1" dirty="0">
                <a:solidFill>
                  <a:srgbClr val="D60093"/>
                </a:solidFill>
              </a:rPr>
              <a:t>Look to see if you have day of event support contacts and or other details about the space you should be aware of</a:t>
            </a:r>
          </a:p>
          <a:p>
            <a:pPr marL="1714500" lvl="3" indent="-342900">
              <a:lnSpc>
                <a:spcPct val="100000"/>
              </a:lnSpc>
              <a:spcBef>
                <a:spcPct val="20000"/>
              </a:spcBef>
              <a:buFont typeface="Arial" panose="020B0604020202020204" pitchFamily="34" charset="0"/>
              <a:buChar char="•"/>
            </a:pPr>
            <a:r>
              <a:rPr lang="en-US" sz="1300" b="1" dirty="0">
                <a:solidFill>
                  <a:srgbClr val="D60093"/>
                </a:solidFill>
              </a:rPr>
              <a:t>Review the primary contact information for accuracy</a:t>
            </a:r>
          </a:p>
          <a:p>
            <a:pPr marL="1714500" lvl="3" indent="-342900">
              <a:lnSpc>
                <a:spcPct val="100000"/>
              </a:lnSpc>
              <a:spcBef>
                <a:spcPct val="20000"/>
              </a:spcBef>
              <a:buFont typeface="Arial" panose="020B0604020202020204" pitchFamily="34" charset="0"/>
              <a:buChar char="•"/>
            </a:pPr>
            <a:r>
              <a:rPr lang="en-US" sz="1300" b="1" dirty="0">
                <a:solidFill>
                  <a:srgbClr val="D60093"/>
                </a:solidFill>
              </a:rPr>
              <a:t>Review the Billing Information for accuracy</a:t>
            </a:r>
            <a:endParaRPr lang="en-US" sz="1500" b="1" dirty="0">
              <a:solidFill>
                <a:srgbClr val="D60093"/>
              </a:solidFill>
            </a:endParaRPr>
          </a:p>
          <a:p>
            <a:pPr marL="800100" lvl="1" indent="-342900">
              <a:lnSpc>
                <a:spcPct val="150000"/>
              </a:lnSpc>
              <a:spcBef>
                <a:spcPct val="20000"/>
              </a:spcBef>
              <a:buFont typeface="Arial" panose="020B0604020202020204" pitchFamily="34" charset="0"/>
              <a:buChar char="•"/>
            </a:pPr>
            <a:r>
              <a:rPr lang="en-US" sz="1700" dirty="0">
                <a:solidFill>
                  <a:srgbClr val="17C4E7"/>
                </a:solidFill>
              </a:rPr>
              <a:t>Corrections or adjustments should be replied about immediately</a:t>
            </a:r>
          </a:p>
          <a:p>
            <a:pPr lvl="1">
              <a:lnSpc>
                <a:spcPct val="100000"/>
              </a:lnSpc>
              <a:spcBef>
                <a:spcPct val="20000"/>
              </a:spcBef>
            </a:pPr>
            <a:endParaRPr lang="en-US" sz="1700" dirty="0">
              <a:solidFill>
                <a:srgbClr val="17C4E7"/>
              </a:solidFill>
            </a:endParaRPr>
          </a:p>
          <a:p>
            <a:pPr algn="l">
              <a:lnSpc>
                <a:spcPct val="100000"/>
              </a:lnSpc>
              <a:spcBef>
                <a:spcPct val="20000"/>
              </a:spcBef>
            </a:pPr>
            <a:endParaRPr lang="en-US" sz="1900" dirty="0">
              <a:solidFill>
                <a:srgbClr val="17C4E7"/>
              </a:solidFill>
            </a:endParaRPr>
          </a:p>
          <a:p>
            <a:pPr algn="l"/>
            <a:endParaRPr lang="en-US" dirty="0"/>
          </a:p>
        </p:txBody>
      </p:sp>
    </p:spTree>
    <p:extLst>
      <p:ext uri="{BB962C8B-B14F-4D97-AF65-F5344CB8AC3E}">
        <p14:creationId xmlns:p14="http://schemas.microsoft.com/office/powerpoint/2010/main" val="219151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Who Controls What?!</a:t>
            </a:r>
          </a:p>
        </p:txBody>
      </p:sp>
      <p:sp>
        <p:nvSpPr>
          <p:cNvPr id="4" name="Text Placeholder 2"/>
          <p:cNvSpPr txBox="1">
            <a:spLocks/>
          </p:cNvSpPr>
          <p:nvPr/>
        </p:nvSpPr>
        <p:spPr>
          <a:xfrm>
            <a:off x="548640" y="1088968"/>
            <a:ext cx="11118427" cy="4999012"/>
          </a:xfrm>
          <a:prstGeom prst="rect">
            <a:avLst/>
          </a:prstGeom>
        </p:spPr>
        <p:txBody>
          <a:bodyPr vert="horz" lIns="91440" tIns="45720" rIns="91440" bIns="45720" rtlCol="0">
            <a:normAutofit fontScale="85000" lnSpcReduction="20000"/>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lgn="l">
              <a:lnSpc>
                <a:spcPct val="170000"/>
              </a:lnSpc>
              <a:spcBef>
                <a:spcPct val="20000"/>
              </a:spcBef>
              <a:buFont typeface="Arial" panose="020B0604020202020204" pitchFamily="34" charset="0"/>
              <a:buChar char="•"/>
            </a:pPr>
            <a:r>
              <a:rPr lang="en-US" sz="1900" dirty="0">
                <a:solidFill>
                  <a:srgbClr val="17C4E7"/>
                </a:solidFill>
              </a:rPr>
              <a:t>Event and Conference Services Spaces, listed on the Event Management System (EMS)</a:t>
            </a:r>
          </a:p>
          <a:p>
            <a:pPr marL="342900" indent="-342900" algn="l">
              <a:lnSpc>
                <a:spcPct val="170000"/>
              </a:lnSpc>
              <a:spcBef>
                <a:spcPct val="20000"/>
              </a:spcBef>
              <a:buFont typeface="Arial" panose="020B0604020202020204" pitchFamily="34" charset="0"/>
              <a:buChar char="•"/>
            </a:pPr>
            <a:r>
              <a:rPr lang="en-US" sz="1900" dirty="0">
                <a:solidFill>
                  <a:srgbClr val="17C4E7"/>
                </a:solidFill>
              </a:rPr>
              <a:t>Colleges and Departments</a:t>
            </a:r>
          </a:p>
          <a:p>
            <a:pPr marL="800100" lvl="1" indent="-342900">
              <a:lnSpc>
                <a:spcPct val="100000"/>
              </a:lnSpc>
              <a:spcBef>
                <a:spcPct val="20000"/>
              </a:spcBef>
              <a:buFont typeface="Arial" panose="020B0604020202020204" pitchFamily="34" charset="0"/>
              <a:buChar char="•"/>
            </a:pPr>
            <a:endParaRPr lang="en-US" sz="1700" dirty="0">
              <a:solidFill>
                <a:srgbClr val="17C4E7"/>
              </a:solidFill>
            </a:endParaRPr>
          </a:p>
          <a:p>
            <a:pPr marL="800100" lvl="1" indent="-342900">
              <a:lnSpc>
                <a:spcPct val="100000"/>
              </a:lnSpc>
              <a:spcBef>
                <a:spcPct val="20000"/>
              </a:spcBef>
              <a:buFont typeface="Arial" panose="020B0604020202020204" pitchFamily="34" charset="0"/>
              <a:buChar char="•"/>
            </a:pPr>
            <a:r>
              <a:rPr lang="en-US" sz="1700" dirty="0">
                <a:solidFill>
                  <a:srgbClr val="17C4E7"/>
                </a:solidFill>
              </a:rPr>
              <a:t>    Gerri C. LeBow Hall (Grand Meeting Room &amp; Rose Terrace) - Cassandra Brown, 215.895.26294, CLB87@drexel.edu                                                                                                                               </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    Gerri C. LeBow Hall (Classrooms) - Cheryl Renz, 215.895.6656, CAR365@drexel.edu    				    http://www.lebow.drexel.edu/about/campuses/philadelphia/gerri-c-lebow-hall/classroom-request-form</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    </a:t>
            </a:r>
            <a:r>
              <a:rPr lang="en-US" sz="1700" dirty="0" err="1">
                <a:solidFill>
                  <a:srgbClr val="17C4E7"/>
                </a:solidFill>
              </a:rPr>
              <a:t>Hagerty</a:t>
            </a:r>
            <a:r>
              <a:rPr lang="en-US" sz="1700" dirty="0">
                <a:solidFill>
                  <a:srgbClr val="17C4E7"/>
                </a:solidFill>
              </a:rPr>
              <a:t> Library Classrooms- https://www.library.drexel.edu/reserve-room</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    URBN Center &amp; Annex - Lisa </a:t>
            </a:r>
            <a:r>
              <a:rPr lang="en-US" sz="1700" dirty="0" err="1">
                <a:solidFill>
                  <a:srgbClr val="17C4E7"/>
                </a:solidFill>
              </a:rPr>
              <a:t>Visco</a:t>
            </a:r>
            <a:r>
              <a:rPr lang="en-US" sz="1700" dirty="0">
                <a:solidFill>
                  <a:srgbClr val="17C4E7"/>
                </a:solidFill>
              </a:rPr>
              <a:t>, 215.895.1029, LMV47@drexel.edu                                        </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    Paul Peck Alumni Center (M </a:t>
            </a:r>
            <a:r>
              <a:rPr lang="en-US" sz="1700" dirty="0" err="1">
                <a:solidFill>
                  <a:srgbClr val="17C4E7"/>
                </a:solidFill>
              </a:rPr>
              <a:t>Cadwalader-Hollenback</a:t>
            </a:r>
            <a:r>
              <a:rPr lang="en-US" sz="1700" dirty="0">
                <a:solidFill>
                  <a:srgbClr val="17C4E7"/>
                </a:solidFill>
              </a:rPr>
              <a:t> Board Room and Gallery) – Kate Newton, 215.895.2586,        	    KBM33@drexel.edu                                                                                                  </a:t>
            </a:r>
          </a:p>
          <a:p>
            <a:pPr marL="800100" lvl="1" indent="-342900">
              <a:lnSpc>
                <a:spcPct val="100000"/>
              </a:lnSpc>
              <a:spcBef>
                <a:spcPct val="20000"/>
              </a:spcBef>
              <a:buFont typeface="Arial" panose="020B0604020202020204" pitchFamily="34" charset="0"/>
              <a:buChar char="•"/>
            </a:pPr>
            <a:r>
              <a:rPr lang="en-US" sz="1700" dirty="0">
                <a:solidFill>
                  <a:srgbClr val="17C4E7"/>
                </a:solidFill>
              </a:rPr>
              <a:t>     College of Engineering Conference Rooms (</a:t>
            </a:r>
            <a:r>
              <a:rPr lang="en-US" sz="1700" dirty="0" err="1">
                <a:solidFill>
                  <a:srgbClr val="17C4E7"/>
                </a:solidFill>
              </a:rPr>
              <a:t>Bossone</a:t>
            </a:r>
            <a:r>
              <a:rPr lang="en-US" sz="1700" dirty="0">
                <a:solidFill>
                  <a:srgbClr val="17C4E7"/>
                </a:solidFill>
              </a:rPr>
              <a:t> Center Room 302 &amp; 303, Hill Conference Room aka LeBow   	    Engineering Center Room 240) - College of Engineering Dean's Office, 215.895.2210, engineering    	   	    @coe.drexel.edu. </a:t>
            </a:r>
            <a:endParaRPr lang="en-US" sz="1900" dirty="0">
              <a:solidFill>
                <a:srgbClr val="17C4E7"/>
              </a:solidFill>
            </a:endParaRPr>
          </a:p>
          <a:p>
            <a:pPr marL="342900" indent="-342900" algn="l">
              <a:lnSpc>
                <a:spcPct val="170000"/>
              </a:lnSpc>
              <a:spcBef>
                <a:spcPct val="20000"/>
              </a:spcBef>
              <a:buFont typeface="Arial" panose="020B0604020202020204" pitchFamily="34" charset="0"/>
              <a:buChar char="•"/>
            </a:pPr>
            <a:r>
              <a:rPr lang="en-US" sz="1900" dirty="0">
                <a:solidFill>
                  <a:srgbClr val="17C4E7"/>
                </a:solidFill>
              </a:rPr>
              <a:t>Residential Living Spaces</a:t>
            </a:r>
          </a:p>
          <a:p>
            <a:pPr marL="800100" lvl="1" indent="-342900">
              <a:lnSpc>
                <a:spcPct val="100000"/>
              </a:lnSpc>
              <a:spcBef>
                <a:spcPct val="20000"/>
              </a:spcBef>
              <a:buFont typeface="Arial" panose="020B0604020202020204" pitchFamily="34" charset="0"/>
              <a:buChar char="•"/>
            </a:pPr>
            <a:r>
              <a:rPr lang="en-US" sz="1700" b="1" dirty="0">
                <a:solidFill>
                  <a:srgbClr val="17C4E7"/>
                </a:solidFill>
              </a:rPr>
              <a:t>Kerri </a:t>
            </a:r>
            <a:r>
              <a:rPr lang="en-US" sz="1700" b="1" dirty="0" err="1">
                <a:solidFill>
                  <a:srgbClr val="17C4E7"/>
                </a:solidFill>
              </a:rPr>
              <a:t>Kloorfain</a:t>
            </a:r>
            <a:endParaRPr lang="en-US" sz="1700" b="1" dirty="0">
              <a:solidFill>
                <a:srgbClr val="17C4E7"/>
              </a:solidFill>
            </a:endParaRPr>
          </a:p>
          <a:p>
            <a:pPr marL="342900" indent="-342900" algn="l">
              <a:lnSpc>
                <a:spcPct val="170000"/>
              </a:lnSpc>
              <a:spcBef>
                <a:spcPct val="20000"/>
              </a:spcBef>
              <a:buFont typeface="Arial" panose="020B0604020202020204" pitchFamily="34" charset="0"/>
              <a:buChar char="•"/>
            </a:pPr>
            <a:r>
              <a:rPr lang="en-US" sz="1900" dirty="0">
                <a:solidFill>
                  <a:srgbClr val="17C4E7"/>
                </a:solidFill>
              </a:rPr>
              <a:t>Recreational Athletics Spaces</a:t>
            </a:r>
          </a:p>
          <a:p>
            <a:pPr marL="800100" lvl="1" indent="-342900">
              <a:lnSpc>
                <a:spcPct val="100000"/>
              </a:lnSpc>
              <a:spcBef>
                <a:spcPct val="20000"/>
              </a:spcBef>
              <a:buFont typeface="Arial" panose="020B0604020202020204" pitchFamily="34" charset="0"/>
              <a:buChar char="•"/>
            </a:pPr>
            <a:r>
              <a:rPr lang="en-US" sz="1700" b="1" dirty="0">
                <a:solidFill>
                  <a:srgbClr val="17C4E7"/>
                </a:solidFill>
              </a:rPr>
              <a:t>Jill Formanski</a:t>
            </a:r>
          </a:p>
          <a:p>
            <a:pPr marL="342900" indent="-342900" algn="l">
              <a:lnSpc>
                <a:spcPct val="170000"/>
              </a:lnSpc>
              <a:spcBef>
                <a:spcPct val="20000"/>
              </a:spcBef>
              <a:buFont typeface="Arial" panose="020B0604020202020204" pitchFamily="34" charset="0"/>
              <a:buChar char="•"/>
            </a:pPr>
            <a:r>
              <a:rPr lang="en-US" sz="1900" dirty="0">
                <a:solidFill>
                  <a:srgbClr val="17C4E7"/>
                </a:solidFill>
              </a:rPr>
              <a:t>Perelman Center for Jewish Life</a:t>
            </a:r>
          </a:p>
          <a:p>
            <a:pPr marL="800100" lvl="1" indent="-342900">
              <a:lnSpc>
                <a:spcPct val="100000"/>
              </a:lnSpc>
              <a:spcBef>
                <a:spcPct val="20000"/>
              </a:spcBef>
              <a:buFont typeface="Arial" panose="020B0604020202020204" pitchFamily="34" charset="0"/>
              <a:buChar char="•"/>
            </a:pPr>
            <a:r>
              <a:rPr lang="en-US" sz="1700" b="1" dirty="0">
                <a:solidFill>
                  <a:srgbClr val="17C4E7"/>
                </a:solidFill>
              </a:rPr>
              <a:t>Brantley Taylor</a:t>
            </a:r>
          </a:p>
          <a:p>
            <a:pPr marL="342900" indent="-342900" algn="l">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Tree>
    <p:extLst>
      <p:ext uri="{BB962C8B-B14F-4D97-AF65-F5344CB8AC3E}">
        <p14:creationId xmlns:p14="http://schemas.microsoft.com/office/powerpoint/2010/main" val="318530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Who Controls What?!</a:t>
            </a:r>
          </a:p>
        </p:txBody>
      </p:sp>
      <p:sp>
        <p:nvSpPr>
          <p:cNvPr id="4" name="Text Placeholder 2"/>
          <p:cNvSpPr txBox="1">
            <a:spLocks/>
          </p:cNvSpPr>
          <p:nvPr/>
        </p:nvSpPr>
        <p:spPr>
          <a:xfrm>
            <a:off x="1176867" y="1475874"/>
            <a:ext cx="5930515" cy="461210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l">
              <a:lnSpc>
                <a:spcPct val="100000"/>
              </a:lnSpc>
              <a:spcBef>
                <a:spcPct val="20000"/>
              </a:spcBef>
            </a:pPr>
            <a:r>
              <a:rPr lang="en-US" sz="1900" dirty="0">
                <a:solidFill>
                  <a:srgbClr val="17C4E7"/>
                </a:solidFill>
              </a:rPr>
              <a:t>Some spaces you don’t normally think about….</a:t>
            </a:r>
          </a:p>
          <a:p>
            <a:pPr algn="l">
              <a:lnSpc>
                <a:spcPct val="100000"/>
              </a:lnSpc>
              <a:spcBef>
                <a:spcPct val="20000"/>
              </a:spcBef>
            </a:pPr>
            <a:endParaRPr lang="en-US" sz="1900" dirty="0">
              <a:solidFill>
                <a:srgbClr val="17C4E7"/>
              </a:solidFill>
            </a:endParaRPr>
          </a:p>
          <a:p>
            <a:pPr marL="800100" lvl="1" indent="-342900">
              <a:lnSpc>
                <a:spcPct val="100000"/>
              </a:lnSpc>
              <a:spcBef>
                <a:spcPct val="20000"/>
              </a:spcBef>
              <a:buFont typeface="Arial"/>
              <a:buChar char="•"/>
            </a:pPr>
            <a:r>
              <a:rPr lang="en-US" sz="1700" dirty="0">
                <a:solidFill>
                  <a:srgbClr val="17C4E7"/>
                </a:solidFill>
              </a:rPr>
              <a:t>Dornsife Center</a:t>
            </a:r>
          </a:p>
          <a:p>
            <a:pPr marL="1257300" lvl="2" indent="-342900">
              <a:lnSpc>
                <a:spcPct val="100000"/>
              </a:lnSpc>
              <a:spcBef>
                <a:spcPct val="20000"/>
              </a:spcBef>
              <a:buFont typeface="Arial"/>
              <a:buChar char="•"/>
            </a:pPr>
            <a:r>
              <a:rPr lang="en-US" sz="1500" dirty="0">
                <a:solidFill>
                  <a:srgbClr val="17C4E7"/>
                </a:solidFill>
              </a:rPr>
              <a:t>215.571.4013</a:t>
            </a:r>
          </a:p>
          <a:p>
            <a:pPr marL="1257300" lvl="2" indent="-342900">
              <a:lnSpc>
                <a:spcPct val="100000"/>
              </a:lnSpc>
              <a:spcBef>
                <a:spcPct val="20000"/>
              </a:spcBef>
              <a:buFont typeface="Arial"/>
              <a:buChar char="•"/>
            </a:pPr>
            <a:r>
              <a:rPr lang="en-US" sz="1500" dirty="0">
                <a:solidFill>
                  <a:srgbClr val="17C4E7"/>
                </a:solidFill>
              </a:rPr>
              <a:t>Dornsife@drexel.edu</a:t>
            </a:r>
          </a:p>
          <a:p>
            <a:pPr marL="800100" lvl="1" indent="-342900">
              <a:lnSpc>
                <a:spcPct val="100000"/>
              </a:lnSpc>
              <a:spcBef>
                <a:spcPct val="20000"/>
              </a:spcBef>
              <a:buFont typeface="Arial"/>
              <a:buChar char="•"/>
            </a:pPr>
            <a:r>
              <a:rPr lang="en-US" sz="1700" dirty="0" err="1">
                <a:solidFill>
                  <a:srgbClr val="17C4E7"/>
                </a:solidFill>
              </a:rPr>
              <a:t>ExCITe</a:t>
            </a:r>
            <a:r>
              <a:rPr lang="en-US" sz="1700" dirty="0">
                <a:solidFill>
                  <a:srgbClr val="17C4E7"/>
                </a:solidFill>
              </a:rPr>
              <a:t> Center</a:t>
            </a:r>
          </a:p>
          <a:p>
            <a:pPr marL="1257300" lvl="2" indent="-342900">
              <a:lnSpc>
                <a:spcPct val="100000"/>
              </a:lnSpc>
              <a:spcBef>
                <a:spcPct val="20000"/>
              </a:spcBef>
              <a:buFont typeface="Arial"/>
              <a:buChar char="•"/>
            </a:pPr>
            <a:r>
              <a:rPr lang="en-US" sz="1500" dirty="0">
                <a:solidFill>
                  <a:srgbClr val="17C4E7"/>
                </a:solidFill>
              </a:rPr>
              <a:t>215.895.6635</a:t>
            </a:r>
          </a:p>
          <a:p>
            <a:pPr marL="800100" lvl="1" indent="-342900">
              <a:lnSpc>
                <a:spcPct val="100000"/>
              </a:lnSpc>
              <a:spcBef>
                <a:spcPct val="20000"/>
              </a:spcBef>
              <a:buFont typeface="Arial"/>
              <a:buChar char="•"/>
            </a:pPr>
            <a:r>
              <a:rPr lang="en-US" sz="1700" dirty="0">
                <a:solidFill>
                  <a:srgbClr val="17C4E7"/>
                </a:solidFill>
              </a:rPr>
              <a:t>Center City Classrooms</a:t>
            </a:r>
          </a:p>
          <a:p>
            <a:pPr marL="1257300" lvl="2" indent="-342900">
              <a:lnSpc>
                <a:spcPct val="100000"/>
              </a:lnSpc>
              <a:spcBef>
                <a:spcPct val="20000"/>
              </a:spcBef>
              <a:buFont typeface="Arial"/>
              <a:buChar char="•"/>
            </a:pPr>
            <a:r>
              <a:rPr lang="en-US" sz="1500" dirty="0">
                <a:solidFill>
                  <a:srgbClr val="17C4E7"/>
                </a:solidFill>
              </a:rPr>
              <a:t>215.762.8996</a:t>
            </a:r>
          </a:p>
          <a:p>
            <a:pPr marL="1257300" lvl="2" indent="-342900">
              <a:lnSpc>
                <a:spcPct val="100000"/>
              </a:lnSpc>
              <a:spcBef>
                <a:spcPct val="20000"/>
              </a:spcBef>
              <a:buFont typeface="Arial"/>
              <a:buChar char="•"/>
            </a:pPr>
            <a:r>
              <a:rPr lang="en-US" sz="1500" dirty="0">
                <a:solidFill>
                  <a:srgbClr val="17C4E7"/>
                </a:solidFill>
              </a:rPr>
              <a:t>ccrooms@drexel.edu</a:t>
            </a: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2" name="TextBox 1"/>
          <p:cNvSpPr txBox="1"/>
          <p:nvPr/>
        </p:nvSpPr>
        <p:spPr>
          <a:xfrm>
            <a:off x="6700058" y="2046078"/>
            <a:ext cx="4649509" cy="2643801"/>
          </a:xfrm>
          <a:prstGeom prst="rect">
            <a:avLst/>
          </a:prstGeom>
          <a:noFill/>
        </p:spPr>
        <p:txBody>
          <a:bodyPr wrap="square" rtlCol="0">
            <a:spAutoFit/>
          </a:bodyPr>
          <a:lstStyle/>
          <a:p>
            <a:pPr marL="800100" lvl="1" indent="-342900">
              <a:lnSpc>
                <a:spcPct val="100000"/>
              </a:lnSpc>
              <a:spcBef>
                <a:spcPct val="20000"/>
              </a:spcBef>
              <a:buFont typeface="Arial"/>
              <a:buChar char="•"/>
            </a:pPr>
            <a:r>
              <a:rPr lang="en-US" sz="1700">
                <a:solidFill>
                  <a:srgbClr val="17C4E7"/>
                </a:solidFill>
              </a:rPr>
              <a:t>Academy of Natural Sciences</a:t>
            </a:r>
          </a:p>
          <a:p>
            <a:pPr marL="1257300" lvl="2" indent="-342900">
              <a:lnSpc>
                <a:spcPct val="100000"/>
              </a:lnSpc>
              <a:spcBef>
                <a:spcPct val="20000"/>
              </a:spcBef>
              <a:buFont typeface="Arial"/>
              <a:buChar char="•"/>
            </a:pPr>
            <a:r>
              <a:rPr lang="en-US" sz="1500">
                <a:solidFill>
                  <a:srgbClr val="17C4E7"/>
                </a:solidFill>
              </a:rPr>
              <a:t>215.299.1047</a:t>
            </a:r>
          </a:p>
          <a:p>
            <a:pPr marL="1257300" lvl="2" indent="-342900">
              <a:lnSpc>
                <a:spcPct val="100000"/>
              </a:lnSpc>
              <a:spcBef>
                <a:spcPct val="20000"/>
              </a:spcBef>
              <a:buFont typeface="Arial"/>
              <a:buChar char="•"/>
            </a:pPr>
            <a:r>
              <a:rPr lang="en-US" sz="1500">
                <a:solidFill>
                  <a:srgbClr val="17C4E7"/>
                </a:solidFill>
              </a:rPr>
              <a:t>events@ansp.org</a:t>
            </a:r>
          </a:p>
          <a:p>
            <a:pPr marL="800100" lvl="1" indent="-342900">
              <a:lnSpc>
                <a:spcPct val="100000"/>
              </a:lnSpc>
              <a:spcBef>
                <a:spcPct val="20000"/>
              </a:spcBef>
              <a:buFont typeface="Arial"/>
              <a:buChar char="•"/>
            </a:pPr>
            <a:r>
              <a:rPr lang="en-US" sz="1700">
                <a:solidFill>
                  <a:srgbClr val="17C4E7"/>
                </a:solidFill>
              </a:rPr>
              <a:t>Mandell Theater</a:t>
            </a:r>
          </a:p>
          <a:p>
            <a:pPr marL="1257300" lvl="2" indent="-342900">
              <a:lnSpc>
                <a:spcPct val="100000"/>
              </a:lnSpc>
              <a:spcBef>
                <a:spcPct val="20000"/>
              </a:spcBef>
              <a:buFont typeface="Arial"/>
              <a:buChar char="•"/>
            </a:pPr>
            <a:r>
              <a:rPr lang="en-US" sz="1500">
                <a:solidFill>
                  <a:srgbClr val="17C4E7"/>
                </a:solidFill>
              </a:rPr>
              <a:t>215.895.2528</a:t>
            </a:r>
          </a:p>
          <a:p>
            <a:pPr marL="1257300" lvl="2" indent="-342900">
              <a:lnSpc>
                <a:spcPct val="100000"/>
              </a:lnSpc>
              <a:spcBef>
                <a:spcPct val="20000"/>
              </a:spcBef>
              <a:buFont typeface="Arial"/>
              <a:buChar char="•"/>
            </a:pPr>
            <a:r>
              <a:rPr lang="en-US" sz="1500">
                <a:solidFill>
                  <a:srgbClr val="17C4E7"/>
                </a:solidFill>
              </a:rPr>
              <a:t>Mandell@drexel.edu</a:t>
            </a:r>
          </a:p>
          <a:p>
            <a:pPr marL="800100" lvl="1" indent="-342900">
              <a:lnSpc>
                <a:spcPct val="100000"/>
              </a:lnSpc>
              <a:spcBef>
                <a:spcPct val="20000"/>
              </a:spcBef>
              <a:buFont typeface="Arial"/>
              <a:buChar char="•"/>
            </a:pPr>
            <a:r>
              <a:rPr lang="en-US" sz="1700">
                <a:solidFill>
                  <a:srgbClr val="17C4E7"/>
                </a:solidFill>
              </a:rPr>
              <a:t>Queen Lane</a:t>
            </a:r>
          </a:p>
          <a:p>
            <a:pPr marL="1257300" lvl="2" indent="-342900">
              <a:lnSpc>
                <a:spcPct val="100000"/>
              </a:lnSpc>
              <a:spcBef>
                <a:spcPct val="20000"/>
              </a:spcBef>
              <a:buFont typeface="Arial"/>
              <a:buChar char="•"/>
            </a:pPr>
            <a:r>
              <a:rPr lang="en-US" sz="1500">
                <a:solidFill>
                  <a:srgbClr val="17C4E7"/>
                </a:solidFill>
              </a:rPr>
              <a:t>215.991.8208</a:t>
            </a:r>
          </a:p>
          <a:p>
            <a:pPr marL="1257300" lvl="2" indent="-342900">
              <a:lnSpc>
                <a:spcPct val="100000"/>
              </a:lnSpc>
              <a:spcBef>
                <a:spcPct val="20000"/>
              </a:spcBef>
              <a:buFont typeface="Arial"/>
              <a:buChar char="•"/>
            </a:pPr>
            <a:r>
              <a:rPr lang="en-US" sz="1500">
                <a:solidFill>
                  <a:srgbClr val="17C4E7"/>
                </a:solidFill>
              </a:rPr>
              <a:t>QLCert@drexel.edu</a:t>
            </a:r>
            <a:endParaRPr lang="en-US" sz="1500" dirty="0">
              <a:solidFill>
                <a:srgbClr val="17C4E7"/>
              </a:solidFill>
            </a:endParaRPr>
          </a:p>
        </p:txBody>
      </p:sp>
    </p:spTree>
    <p:extLst>
      <p:ext uri="{BB962C8B-B14F-4D97-AF65-F5344CB8AC3E}">
        <p14:creationId xmlns:p14="http://schemas.microsoft.com/office/powerpoint/2010/main" val="3122481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Prices and Services</a:t>
            </a:r>
          </a:p>
        </p:txBody>
      </p:sp>
      <p:sp>
        <p:nvSpPr>
          <p:cNvPr id="4" name="Text Placeholder 2"/>
          <p:cNvSpPr txBox="1">
            <a:spLocks/>
          </p:cNvSpPr>
          <p:nvPr/>
        </p:nvSpPr>
        <p:spPr>
          <a:xfrm>
            <a:off x="887076" y="1021445"/>
            <a:ext cx="10764982" cy="4764505"/>
          </a:xfrm>
          <a:prstGeom prst="rect">
            <a:avLst/>
          </a:prstGeom>
        </p:spPr>
        <p:txBody>
          <a:bodyPr vert="horz" lIns="91440" tIns="45720" rIns="91440" bIns="45720" rtlCol="0">
            <a:normAutofit fontScale="92500" lnSpcReduction="20000"/>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lgn="l">
              <a:lnSpc>
                <a:spcPct val="100000"/>
              </a:lnSpc>
              <a:spcBef>
                <a:spcPct val="20000"/>
              </a:spcBef>
              <a:buFont typeface="Arial"/>
              <a:buChar char="•"/>
            </a:pPr>
            <a:r>
              <a:rPr lang="en-US" sz="1900" dirty="0">
                <a:solidFill>
                  <a:srgbClr val="17C4E7"/>
                </a:solidFill>
              </a:rPr>
              <a:t>Student Organization Grant</a:t>
            </a:r>
          </a:p>
          <a:p>
            <a:pPr marL="800100" lvl="1" indent="-342900">
              <a:lnSpc>
                <a:spcPct val="120000"/>
              </a:lnSpc>
              <a:spcBef>
                <a:spcPct val="20000"/>
              </a:spcBef>
              <a:buFont typeface="Arial"/>
              <a:buChar char="•"/>
            </a:pPr>
            <a:r>
              <a:rPr lang="en-US" sz="1700" dirty="0">
                <a:solidFill>
                  <a:srgbClr val="17C4E7"/>
                </a:solidFill>
              </a:rPr>
              <a:t>This grant allows for all student org bills under $2,500 to be covered for facilities, custodial, electric, and venue rental when using space for their intended purpose</a:t>
            </a:r>
          </a:p>
          <a:p>
            <a:pPr marL="342900" indent="-342900" algn="l">
              <a:lnSpc>
                <a:spcPct val="160000"/>
              </a:lnSpc>
              <a:spcBef>
                <a:spcPct val="20000"/>
              </a:spcBef>
              <a:buFont typeface="Arial"/>
              <a:buChar char="•"/>
            </a:pPr>
            <a:r>
              <a:rPr lang="en-US" sz="1900" dirty="0">
                <a:solidFill>
                  <a:srgbClr val="17C4E7"/>
                </a:solidFill>
              </a:rPr>
              <a:t>Equipment available to rent</a:t>
            </a:r>
          </a:p>
          <a:p>
            <a:pPr lvl="1">
              <a:lnSpc>
                <a:spcPct val="100000"/>
              </a:lnSpc>
              <a:spcBef>
                <a:spcPct val="20000"/>
              </a:spcBef>
            </a:pPr>
            <a:r>
              <a:rPr lang="en-US" sz="1700" dirty="0">
                <a:solidFill>
                  <a:srgbClr val="17C4E7"/>
                </a:solidFill>
              </a:rPr>
              <a:t>6’ Rectangle tables</a:t>
            </a:r>
          </a:p>
          <a:p>
            <a:pPr lvl="1">
              <a:lnSpc>
                <a:spcPct val="100000"/>
              </a:lnSpc>
              <a:spcBef>
                <a:spcPct val="20000"/>
              </a:spcBef>
            </a:pPr>
            <a:r>
              <a:rPr lang="en-US" sz="1700" dirty="0">
                <a:solidFill>
                  <a:srgbClr val="17C4E7"/>
                </a:solidFill>
              </a:rPr>
              <a:t> 5’ tables (rectangle) – </a:t>
            </a:r>
            <a:r>
              <a:rPr lang="en-US" sz="1700" dirty="0" err="1">
                <a:solidFill>
                  <a:srgbClr val="17C4E7"/>
                </a:solidFill>
              </a:rPr>
              <a:t>Creese</a:t>
            </a:r>
            <a:r>
              <a:rPr lang="en-US" sz="1700" dirty="0">
                <a:solidFill>
                  <a:srgbClr val="17C4E7"/>
                </a:solidFill>
              </a:rPr>
              <a:t> Complex Only</a:t>
            </a:r>
          </a:p>
          <a:p>
            <a:pPr lvl="1">
              <a:lnSpc>
                <a:spcPct val="100000"/>
              </a:lnSpc>
              <a:spcBef>
                <a:spcPct val="20000"/>
              </a:spcBef>
            </a:pPr>
            <a:r>
              <a:rPr lang="en-US" sz="1700" dirty="0">
                <a:solidFill>
                  <a:srgbClr val="17C4E7"/>
                </a:solidFill>
              </a:rPr>
              <a:t> 30” Pedestal /Cocktail Tables – Fee applies</a:t>
            </a:r>
          </a:p>
          <a:p>
            <a:pPr lvl="1">
              <a:lnSpc>
                <a:spcPct val="100000"/>
              </a:lnSpc>
              <a:spcBef>
                <a:spcPct val="20000"/>
              </a:spcBef>
            </a:pPr>
            <a:r>
              <a:rPr lang="en-US" sz="1700" dirty="0">
                <a:solidFill>
                  <a:srgbClr val="17C4E7"/>
                </a:solidFill>
              </a:rPr>
              <a:t> 60” Round tables</a:t>
            </a:r>
          </a:p>
          <a:p>
            <a:pPr lvl="1">
              <a:lnSpc>
                <a:spcPct val="100000"/>
              </a:lnSpc>
              <a:spcBef>
                <a:spcPct val="20000"/>
              </a:spcBef>
            </a:pPr>
            <a:r>
              <a:rPr lang="en-US" sz="1700" dirty="0">
                <a:solidFill>
                  <a:srgbClr val="17C4E7"/>
                </a:solidFill>
              </a:rPr>
              <a:t> 72” Round tables – </a:t>
            </a:r>
            <a:r>
              <a:rPr lang="en-US" sz="1700" dirty="0" err="1">
                <a:solidFill>
                  <a:srgbClr val="17C4E7"/>
                </a:solidFill>
              </a:rPr>
              <a:t>Creese</a:t>
            </a:r>
            <a:r>
              <a:rPr lang="en-US" sz="1700" dirty="0">
                <a:solidFill>
                  <a:srgbClr val="17C4E7"/>
                </a:solidFill>
              </a:rPr>
              <a:t> Complex Only</a:t>
            </a:r>
          </a:p>
          <a:p>
            <a:pPr lvl="1">
              <a:lnSpc>
                <a:spcPct val="100000"/>
              </a:lnSpc>
              <a:spcBef>
                <a:spcPct val="20000"/>
              </a:spcBef>
            </a:pPr>
            <a:r>
              <a:rPr lang="en-US" sz="1700" dirty="0">
                <a:solidFill>
                  <a:srgbClr val="17C4E7"/>
                </a:solidFill>
              </a:rPr>
              <a:t> Folding chairs</a:t>
            </a:r>
          </a:p>
          <a:p>
            <a:pPr lvl="1">
              <a:lnSpc>
                <a:spcPct val="100000"/>
              </a:lnSpc>
              <a:spcBef>
                <a:spcPct val="20000"/>
              </a:spcBef>
            </a:pPr>
            <a:r>
              <a:rPr lang="en-US" sz="1700" dirty="0">
                <a:solidFill>
                  <a:srgbClr val="17C4E7"/>
                </a:solidFill>
              </a:rPr>
              <a:t> Stack chairs</a:t>
            </a:r>
          </a:p>
          <a:p>
            <a:pPr lvl="1">
              <a:lnSpc>
                <a:spcPct val="110000"/>
              </a:lnSpc>
              <a:spcBef>
                <a:spcPct val="20000"/>
              </a:spcBef>
            </a:pPr>
            <a:r>
              <a:rPr lang="en-US" sz="1700" dirty="0">
                <a:solidFill>
                  <a:srgbClr val="17C4E7"/>
                </a:solidFill>
              </a:rPr>
              <a:t> Stage – </a:t>
            </a:r>
            <a:r>
              <a:rPr lang="en-US" sz="1700" dirty="0" err="1">
                <a:solidFill>
                  <a:srgbClr val="17C4E7"/>
                </a:solidFill>
              </a:rPr>
              <a:t>Creese</a:t>
            </a:r>
            <a:r>
              <a:rPr lang="en-US" sz="1700" dirty="0">
                <a:solidFill>
                  <a:srgbClr val="17C4E7"/>
                </a:solidFill>
              </a:rPr>
              <a:t> Complex Only</a:t>
            </a:r>
          </a:p>
          <a:p>
            <a:pPr lvl="1">
              <a:lnSpc>
                <a:spcPct val="110000"/>
              </a:lnSpc>
              <a:spcBef>
                <a:spcPct val="20000"/>
              </a:spcBef>
            </a:pPr>
            <a:r>
              <a:rPr lang="en-US" sz="1700" dirty="0">
                <a:solidFill>
                  <a:srgbClr val="17C4E7"/>
                </a:solidFill>
              </a:rPr>
              <a:t> Podiums</a:t>
            </a:r>
          </a:p>
          <a:p>
            <a:pPr marL="342900" indent="-342900" algn="l">
              <a:lnSpc>
                <a:spcPct val="160000"/>
              </a:lnSpc>
              <a:spcBef>
                <a:spcPct val="20000"/>
              </a:spcBef>
              <a:buFont typeface="Arial"/>
              <a:buChar char="•"/>
            </a:pPr>
            <a:r>
              <a:rPr lang="en-US" sz="1900" dirty="0">
                <a:solidFill>
                  <a:srgbClr val="17C4E7"/>
                </a:solidFill>
              </a:rPr>
              <a:t>Public Safety managers will assess events and determine </a:t>
            </a:r>
          </a:p>
          <a:p>
            <a:pPr algn="l">
              <a:lnSpc>
                <a:spcPct val="100000"/>
              </a:lnSpc>
              <a:spcBef>
                <a:spcPct val="20000"/>
              </a:spcBef>
            </a:pPr>
            <a:r>
              <a:rPr lang="en-US" sz="1900" dirty="0">
                <a:solidFill>
                  <a:srgbClr val="17C4E7"/>
                </a:solidFill>
              </a:rPr>
              <a:t>     security needs. There is a four hour minimum for all security </a:t>
            </a:r>
          </a:p>
          <a:p>
            <a:pPr algn="l">
              <a:lnSpc>
                <a:spcPct val="100000"/>
              </a:lnSpc>
              <a:spcBef>
                <a:spcPct val="20000"/>
              </a:spcBef>
            </a:pPr>
            <a:r>
              <a:rPr lang="en-US" sz="1900" dirty="0">
                <a:solidFill>
                  <a:srgbClr val="17C4E7"/>
                </a:solidFill>
              </a:rPr>
              <a:t>     scheduling.</a:t>
            </a: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Tree>
    <p:extLst>
      <p:ext uri="{BB962C8B-B14F-4D97-AF65-F5344CB8AC3E}">
        <p14:creationId xmlns:p14="http://schemas.microsoft.com/office/powerpoint/2010/main" val="8566628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Prices and Services</a:t>
            </a:r>
          </a:p>
        </p:txBody>
      </p:sp>
      <p:sp>
        <p:nvSpPr>
          <p:cNvPr id="4" name="Text Placeholder 2"/>
          <p:cNvSpPr txBox="1">
            <a:spLocks/>
          </p:cNvSpPr>
          <p:nvPr/>
        </p:nvSpPr>
        <p:spPr>
          <a:xfrm>
            <a:off x="407323" y="853440"/>
            <a:ext cx="11184929" cy="5082139"/>
          </a:xfrm>
          <a:prstGeom prst="rect">
            <a:avLst/>
          </a:prstGeom>
        </p:spPr>
        <p:txBody>
          <a:bodyPr vert="horz" lIns="91440" tIns="45720" rIns="91440" bIns="45720" rtlCol="0">
            <a:normAutofit fontScale="92500" lnSpcReduction="20000"/>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l">
              <a:lnSpc>
                <a:spcPct val="160000"/>
              </a:lnSpc>
              <a:spcBef>
                <a:spcPct val="20000"/>
              </a:spcBef>
            </a:pPr>
            <a:r>
              <a:rPr lang="en-US" sz="2000" b="1" u="sng" dirty="0">
                <a:solidFill>
                  <a:srgbClr val="17C4E7"/>
                </a:solidFill>
              </a:rPr>
              <a:t>Facilities Services </a:t>
            </a:r>
          </a:p>
          <a:p>
            <a:pPr marL="342900" indent="-342900" algn="l">
              <a:lnSpc>
                <a:spcPct val="160000"/>
              </a:lnSpc>
              <a:spcBef>
                <a:spcPct val="20000"/>
              </a:spcBef>
              <a:buFont typeface="Arial"/>
              <a:buChar char="•"/>
            </a:pPr>
            <a:r>
              <a:rPr lang="en-US" sz="1900" b="1" dirty="0">
                <a:solidFill>
                  <a:srgbClr val="17C4E7"/>
                </a:solidFill>
              </a:rPr>
              <a:t>Custodial:</a:t>
            </a:r>
            <a:r>
              <a:rPr lang="en-US" sz="1900" dirty="0">
                <a:solidFill>
                  <a:srgbClr val="17C4E7"/>
                </a:solidFill>
              </a:rPr>
              <a:t> responsible for maintaining the cleanliness of all corridors, public space, classrooms, labs, offices, restrooms, elevators, and stairwells.</a:t>
            </a:r>
          </a:p>
          <a:p>
            <a:pPr algn="l">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a:buChar char="•"/>
            </a:pPr>
            <a:r>
              <a:rPr lang="en-US" sz="1900" b="1" dirty="0">
                <a:solidFill>
                  <a:srgbClr val="17C4E7"/>
                </a:solidFill>
              </a:rPr>
              <a:t>Utility</a:t>
            </a:r>
            <a:r>
              <a:rPr lang="en-US" sz="1900" dirty="0">
                <a:solidFill>
                  <a:srgbClr val="17C4E7"/>
                </a:solidFill>
              </a:rPr>
              <a:t>: Responsible for the moving and relocation of office furnishings and laboratory equipment such as desks, filing cabinets, tables, chairs, and boxed items to buildings on campus as requested</a:t>
            </a:r>
          </a:p>
          <a:p>
            <a:pPr algn="l">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a:buChar char="•"/>
            </a:pPr>
            <a:r>
              <a:rPr lang="en-US" sz="1900" b="1" dirty="0">
                <a:solidFill>
                  <a:srgbClr val="17C4E7"/>
                </a:solidFill>
              </a:rPr>
              <a:t>Electrician /Maintenance</a:t>
            </a:r>
            <a:r>
              <a:rPr lang="en-US" sz="1900" dirty="0">
                <a:solidFill>
                  <a:srgbClr val="17C4E7"/>
                </a:solidFill>
              </a:rPr>
              <a:t>: Manages university electrical and mechanical infrastructure. Provide electrical and maintenance support to events</a:t>
            </a:r>
          </a:p>
          <a:p>
            <a:pPr algn="l">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a:buChar char="•"/>
            </a:pPr>
            <a:r>
              <a:rPr lang="en-US" sz="1900" b="1" dirty="0">
                <a:solidFill>
                  <a:srgbClr val="17C4E7"/>
                </a:solidFill>
              </a:rPr>
              <a:t>Grounds Keeping</a:t>
            </a:r>
            <a:r>
              <a:rPr lang="en-US" sz="1900" dirty="0">
                <a:solidFill>
                  <a:srgbClr val="17C4E7"/>
                </a:solidFill>
              </a:rPr>
              <a:t>: Responsible for maintaining all campus</a:t>
            </a:r>
          </a:p>
          <a:p>
            <a:pPr algn="l">
              <a:lnSpc>
                <a:spcPct val="100000"/>
              </a:lnSpc>
              <a:spcBef>
                <a:spcPct val="20000"/>
              </a:spcBef>
            </a:pPr>
            <a:r>
              <a:rPr lang="en-US" sz="1900" dirty="0">
                <a:solidFill>
                  <a:srgbClr val="17C4E7"/>
                </a:solidFill>
              </a:rPr>
              <a:t> 	sidewalks, lawns, stairways, building entrances, and athletic </a:t>
            </a:r>
          </a:p>
          <a:p>
            <a:pPr algn="l">
              <a:lnSpc>
                <a:spcPct val="100000"/>
              </a:lnSpc>
              <a:spcBef>
                <a:spcPct val="20000"/>
              </a:spcBef>
            </a:pPr>
            <a:r>
              <a:rPr lang="en-US" sz="1900" dirty="0">
                <a:solidFill>
                  <a:srgbClr val="17C4E7"/>
                </a:solidFill>
              </a:rPr>
              <a:t>	fields including the daily removal of trash, debris, and snow;</a:t>
            </a:r>
          </a:p>
          <a:p>
            <a:pPr algn="l">
              <a:lnSpc>
                <a:spcPct val="100000"/>
              </a:lnSpc>
              <a:spcBef>
                <a:spcPct val="20000"/>
              </a:spcBef>
            </a:pPr>
            <a:r>
              <a:rPr lang="en-US" sz="1900" dirty="0">
                <a:solidFill>
                  <a:srgbClr val="17C4E7"/>
                </a:solidFill>
              </a:rPr>
              <a:t>	graffiti removal; and providing support to University City Campus</a:t>
            </a:r>
          </a:p>
          <a:p>
            <a:pPr algn="l">
              <a:lnSpc>
                <a:spcPct val="100000"/>
              </a:lnSpc>
              <a:spcBef>
                <a:spcPct val="20000"/>
              </a:spcBef>
            </a:pPr>
            <a:r>
              <a:rPr lang="en-US" sz="1900" dirty="0">
                <a:solidFill>
                  <a:srgbClr val="17C4E7"/>
                </a:solidFill>
              </a:rPr>
              <a:t>	events.</a:t>
            </a: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Tree>
    <p:extLst>
      <p:ext uri="{BB962C8B-B14F-4D97-AF65-F5344CB8AC3E}">
        <p14:creationId xmlns:p14="http://schemas.microsoft.com/office/powerpoint/2010/main" val="29190002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612105"/>
          </a:xfrm>
        </p:spPr>
        <p:txBody>
          <a:bodyPr>
            <a:normAutofit/>
          </a:bodyPr>
          <a:lstStyle/>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Things to be Aware of</a:t>
            </a:r>
            <a:r>
              <a:rPr lang="mr-IN" sz="3200" b="1" dirty="0">
                <a:solidFill>
                  <a:srgbClr val="181FA8"/>
                </a:solidFill>
              </a:rPr>
              <a:t>…</a:t>
            </a:r>
            <a:endParaRPr lang="en-US" sz="3200" b="1" dirty="0">
              <a:solidFill>
                <a:srgbClr val="181FA8"/>
              </a:solidFill>
            </a:endParaRPr>
          </a:p>
        </p:txBody>
      </p:sp>
      <p:sp>
        <p:nvSpPr>
          <p:cNvPr id="4" name="Text Placeholder 2"/>
          <p:cNvSpPr txBox="1">
            <a:spLocks/>
          </p:cNvSpPr>
          <p:nvPr/>
        </p:nvSpPr>
        <p:spPr>
          <a:xfrm>
            <a:off x="290945" y="1064030"/>
            <a:ext cx="5611091" cy="5023950"/>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342900" indent="-342900" algn="l">
              <a:lnSpc>
                <a:spcPct val="100000"/>
              </a:lnSpc>
              <a:spcBef>
                <a:spcPct val="20000"/>
              </a:spcBef>
              <a:buFont typeface="Arial"/>
              <a:buChar char="•"/>
            </a:pPr>
            <a:r>
              <a:rPr lang="en-US" sz="1900" dirty="0">
                <a:solidFill>
                  <a:srgbClr val="17C4E7"/>
                </a:solidFill>
              </a:rPr>
              <a:t>Time lines</a:t>
            </a:r>
          </a:p>
          <a:p>
            <a:pPr marL="800100" lvl="1" indent="-342900">
              <a:lnSpc>
                <a:spcPct val="100000"/>
              </a:lnSpc>
              <a:spcBef>
                <a:spcPct val="20000"/>
              </a:spcBef>
              <a:buFont typeface="Arial"/>
              <a:buChar char="•"/>
            </a:pPr>
            <a:r>
              <a:rPr lang="en-US" sz="1600" dirty="0">
                <a:solidFill>
                  <a:srgbClr val="17C4E7"/>
                </a:solidFill>
              </a:rPr>
              <a:t>Anything that is reserved via ECS is locked to us after 10 business days out</a:t>
            </a:r>
          </a:p>
          <a:p>
            <a:pPr marL="342900" indent="-342900" algn="l">
              <a:lnSpc>
                <a:spcPct val="100000"/>
              </a:lnSpc>
              <a:spcBef>
                <a:spcPct val="20000"/>
              </a:spcBef>
              <a:buFont typeface="Arial"/>
              <a:buChar char="•"/>
            </a:pPr>
            <a:r>
              <a:rPr lang="en-US" sz="1900" dirty="0">
                <a:solidFill>
                  <a:srgbClr val="17C4E7"/>
                </a:solidFill>
              </a:rPr>
              <a:t>Academic Spaces</a:t>
            </a:r>
          </a:p>
          <a:p>
            <a:pPr marL="800100" lvl="1" indent="-342900">
              <a:lnSpc>
                <a:spcPct val="100000"/>
              </a:lnSpc>
              <a:spcBef>
                <a:spcPct val="20000"/>
              </a:spcBef>
              <a:buFont typeface="Arial"/>
              <a:buChar char="•"/>
            </a:pPr>
            <a:r>
              <a:rPr lang="en-US" sz="1600" dirty="0">
                <a:solidFill>
                  <a:srgbClr val="17C4E7"/>
                </a:solidFill>
              </a:rPr>
              <a:t>Reserved</a:t>
            </a:r>
            <a:r>
              <a:rPr lang="en-US" sz="1700" dirty="0">
                <a:solidFill>
                  <a:srgbClr val="17C4E7"/>
                </a:solidFill>
              </a:rPr>
              <a:t> After 3rd Week of Each Quart</a:t>
            </a:r>
          </a:p>
          <a:p>
            <a:pPr marL="342900" indent="-342900" algn="l">
              <a:lnSpc>
                <a:spcPct val="100000"/>
              </a:lnSpc>
              <a:spcBef>
                <a:spcPct val="20000"/>
              </a:spcBef>
              <a:buFont typeface="Arial"/>
              <a:buChar char="•"/>
            </a:pPr>
            <a:r>
              <a:rPr lang="en-US" sz="2000" dirty="0">
                <a:solidFill>
                  <a:srgbClr val="17C4E7"/>
                </a:solidFill>
              </a:rPr>
              <a:t>EMS portal and CE</a:t>
            </a:r>
          </a:p>
          <a:p>
            <a:pPr marL="800100" lvl="1" indent="-342900">
              <a:lnSpc>
                <a:spcPct val="100000"/>
              </a:lnSpc>
              <a:spcBef>
                <a:spcPct val="20000"/>
              </a:spcBef>
              <a:buFont typeface="Arial"/>
              <a:buChar char="•"/>
            </a:pPr>
            <a:r>
              <a:rPr lang="en-US" sz="1600" dirty="0">
                <a:solidFill>
                  <a:srgbClr val="17C4E7"/>
                </a:solidFill>
              </a:rPr>
              <a:t>Remember no students have access to reserve through the EMS portal you use the event form!</a:t>
            </a:r>
          </a:p>
          <a:p>
            <a:pPr marL="342900" indent="-342900" algn="l">
              <a:lnSpc>
                <a:spcPct val="100000"/>
              </a:lnSpc>
              <a:spcBef>
                <a:spcPct val="20000"/>
              </a:spcBef>
              <a:buFont typeface="Arial"/>
              <a:buChar char="•"/>
            </a:pPr>
            <a:r>
              <a:rPr lang="en-US" sz="1900" dirty="0">
                <a:solidFill>
                  <a:srgbClr val="17C4E7"/>
                </a:solidFill>
              </a:rPr>
              <a:t>Details</a:t>
            </a:r>
          </a:p>
          <a:p>
            <a:pPr marL="800100" lvl="1" indent="-342900">
              <a:lnSpc>
                <a:spcPct val="100000"/>
              </a:lnSpc>
              <a:spcBef>
                <a:spcPct val="20000"/>
              </a:spcBef>
              <a:buFont typeface="Arial"/>
              <a:buChar char="•"/>
            </a:pPr>
            <a:r>
              <a:rPr lang="en-US" sz="1600" dirty="0">
                <a:solidFill>
                  <a:srgbClr val="17C4E7"/>
                </a:solidFill>
              </a:rPr>
              <a:t>Reservation Details are required before events are listed as confirmed</a:t>
            </a:r>
          </a:p>
          <a:p>
            <a:pPr marL="342900" indent="-342900" algn="l">
              <a:lnSpc>
                <a:spcPct val="100000"/>
              </a:lnSpc>
              <a:spcBef>
                <a:spcPct val="20000"/>
              </a:spcBef>
              <a:buFont typeface="Arial"/>
              <a:buChar char="•"/>
            </a:pPr>
            <a:r>
              <a:rPr lang="en-US" sz="1900" dirty="0">
                <a:solidFill>
                  <a:srgbClr val="17C4E7"/>
                </a:solidFill>
              </a:rPr>
              <a:t>Do not advertise your event before receiving a confirmation of event space.</a:t>
            </a:r>
          </a:p>
          <a:p>
            <a:pPr marL="342900" indent="-342900" algn="l">
              <a:lnSpc>
                <a:spcPct val="100000"/>
              </a:lnSpc>
              <a:spcBef>
                <a:spcPct val="20000"/>
              </a:spcBef>
              <a:buFont typeface="Arial"/>
              <a:buChar char="•"/>
            </a:pPr>
            <a:r>
              <a:rPr lang="en-US" sz="1900" dirty="0">
                <a:solidFill>
                  <a:srgbClr val="17C4E7"/>
                </a:solidFill>
              </a:rPr>
              <a:t>Reoccurring events</a:t>
            </a:r>
          </a:p>
          <a:p>
            <a:pPr marL="800100" lvl="1" indent="-342900">
              <a:lnSpc>
                <a:spcPct val="100000"/>
              </a:lnSpc>
              <a:spcBef>
                <a:spcPct val="20000"/>
              </a:spcBef>
              <a:buFont typeface="Arial"/>
              <a:buChar char="•"/>
            </a:pPr>
            <a:r>
              <a:rPr lang="en-US" sz="1700" dirty="0">
                <a:solidFill>
                  <a:srgbClr val="17C4E7"/>
                </a:solidFill>
              </a:rPr>
              <a:t>You can put up top 10 events in one event form submission, this is preferred! </a:t>
            </a:r>
          </a:p>
          <a:p>
            <a:pPr algn="l">
              <a:lnSpc>
                <a:spcPct val="100000"/>
              </a:lnSpc>
              <a:spcBef>
                <a:spcPct val="20000"/>
              </a:spcBef>
            </a:pPr>
            <a:endParaRPr lang="en-US" sz="1900" dirty="0">
              <a:solidFill>
                <a:srgbClr val="17C4E7"/>
              </a:solidFill>
            </a:endParaRPr>
          </a:p>
          <a:p>
            <a:pPr marL="34290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2" name="TextBox 1"/>
          <p:cNvSpPr txBox="1"/>
          <p:nvPr/>
        </p:nvSpPr>
        <p:spPr>
          <a:xfrm>
            <a:off x="6068291" y="1064030"/>
            <a:ext cx="5561214" cy="4675126"/>
          </a:xfrm>
          <a:prstGeom prst="rect">
            <a:avLst/>
          </a:prstGeom>
          <a:noFill/>
        </p:spPr>
        <p:txBody>
          <a:bodyPr wrap="square" rtlCol="0">
            <a:spAutoFit/>
          </a:bodyPr>
          <a:lstStyle/>
          <a:p>
            <a:pPr marL="342900" indent="-342900">
              <a:spcBef>
                <a:spcPct val="20000"/>
              </a:spcBef>
              <a:buFont typeface="Arial"/>
              <a:buChar char="•"/>
            </a:pPr>
            <a:r>
              <a:rPr lang="en-US" sz="1900" dirty="0">
                <a:solidFill>
                  <a:srgbClr val="17C4E7"/>
                </a:solidFill>
              </a:rPr>
              <a:t>Other than alternative locations all spaces you are assigned will be commented on your event form!</a:t>
            </a:r>
          </a:p>
          <a:p>
            <a:pPr marL="342900" indent="-342900">
              <a:spcBef>
                <a:spcPct val="20000"/>
              </a:spcBef>
              <a:buFont typeface="Arial"/>
              <a:buChar char="•"/>
            </a:pPr>
            <a:r>
              <a:rPr lang="en-US" sz="1900" dirty="0">
                <a:solidFill>
                  <a:srgbClr val="17C4E7"/>
                </a:solidFill>
              </a:rPr>
              <a:t>Accounts</a:t>
            </a:r>
          </a:p>
          <a:p>
            <a:pPr marL="800100" lvl="1" indent="-342900">
              <a:spcBef>
                <a:spcPct val="20000"/>
              </a:spcBef>
              <a:buFont typeface="Arial"/>
              <a:buChar char="•"/>
            </a:pPr>
            <a:r>
              <a:rPr lang="en-US" sz="1600" dirty="0">
                <a:solidFill>
                  <a:srgbClr val="17C4E7"/>
                </a:solidFill>
              </a:rPr>
              <a:t>Account information is required for ALL reservations, know what acct you are using!</a:t>
            </a:r>
          </a:p>
          <a:p>
            <a:pPr marL="342900" indent="-342900">
              <a:spcBef>
                <a:spcPct val="20000"/>
              </a:spcBef>
              <a:buFont typeface="Arial"/>
              <a:buChar char="•"/>
            </a:pPr>
            <a:r>
              <a:rPr lang="en-US" sz="1900" dirty="0">
                <a:solidFill>
                  <a:srgbClr val="17C4E7"/>
                </a:solidFill>
              </a:rPr>
              <a:t>Cancelations and editing event detail</a:t>
            </a:r>
          </a:p>
          <a:p>
            <a:pPr marL="800100" lvl="1" indent="-342900">
              <a:lnSpc>
                <a:spcPct val="100000"/>
              </a:lnSpc>
              <a:spcBef>
                <a:spcPct val="20000"/>
              </a:spcBef>
              <a:buFont typeface="Arial"/>
              <a:buChar char="•"/>
            </a:pPr>
            <a:r>
              <a:rPr lang="en-US" sz="1600" dirty="0">
                <a:solidFill>
                  <a:srgbClr val="17C4E7"/>
                </a:solidFill>
              </a:rPr>
              <a:t>Event without services should be canceled (1) business </a:t>
            </a:r>
          </a:p>
          <a:p>
            <a:pPr lvl="1">
              <a:lnSpc>
                <a:spcPct val="100000"/>
              </a:lnSpc>
              <a:spcBef>
                <a:spcPct val="20000"/>
              </a:spcBef>
            </a:pPr>
            <a:r>
              <a:rPr lang="en-US" sz="1600" dirty="0">
                <a:solidFill>
                  <a:srgbClr val="17C4E7"/>
                </a:solidFill>
              </a:rPr>
              <a:t>day in advance of event.</a:t>
            </a:r>
          </a:p>
          <a:p>
            <a:pPr marL="800100" lvl="1" indent="-342900">
              <a:lnSpc>
                <a:spcPct val="100000"/>
              </a:lnSpc>
              <a:spcBef>
                <a:spcPct val="20000"/>
              </a:spcBef>
              <a:buFont typeface="Arial"/>
              <a:buChar char="•"/>
            </a:pPr>
            <a:r>
              <a:rPr lang="en-US" sz="1600" dirty="0">
                <a:solidFill>
                  <a:srgbClr val="17C4E7"/>
                </a:solidFill>
              </a:rPr>
              <a:t>Events w/ service should be canceled (1) business day </a:t>
            </a:r>
          </a:p>
          <a:p>
            <a:pPr lvl="1">
              <a:lnSpc>
                <a:spcPct val="100000"/>
              </a:lnSpc>
              <a:spcBef>
                <a:spcPct val="20000"/>
              </a:spcBef>
            </a:pPr>
            <a:r>
              <a:rPr lang="en-US" sz="1600" dirty="0">
                <a:solidFill>
                  <a:srgbClr val="17C4E7"/>
                </a:solidFill>
              </a:rPr>
              <a:t>in advance of service rendered.</a:t>
            </a:r>
          </a:p>
          <a:p>
            <a:pPr marL="800100" lvl="1" indent="-342900">
              <a:lnSpc>
                <a:spcPct val="100000"/>
              </a:lnSpc>
              <a:spcBef>
                <a:spcPct val="20000"/>
              </a:spcBef>
              <a:buFont typeface="Arial"/>
              <a:buChar char="•"/>
            </a:pPr>
            <a:r>
              <a:rPr lang="en-US" sz="1600" dirty="0">
                <a:solidFill>
                  <a:srgbClr val="D60093"/>
                </a:solidFill>
              </a:rPr>
              <a:t>If an event is not properly canceled with the Event &amp; Conference Services office, service charges may apply.</a:t>
            </a:r>
          </a:p>
        </p:txBody>
      </p:sp>
    </p:spTree>
    <p:extLst>
      <p:ext uri="{BB962C8B-B14F-4D97-AF65-F5344CB8AC3E}">
        <p14:creationId xmlns:p14="http://schemas.microsoft.com/office/powerpoint/2010/main" val="300382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2385" y="1130532"/>
            <a:ext cx="11140594" cy="5203768"/>
          </a:xfrm>
        </p:spPr>
        <p:txBody>
          <a:bodyPr>
            <a:normAutofit/>
          </a:bodyPr>
          <a:lstStyle/>
          <a:p>
            <a:pPr marL="342900" indent="-342900" algn="l">
              <a:buFont typeface="Arial" panose="020B0604020202020204" pitchFamily="34" charset="0"/>
              <a:buChar char="•"/>
            </a:pPr>
            <a:r>
              <a:rPr lang="en-US" sz="2400" dirty="0">
                <a:solidFill>
                  <a:srgbClr val="17C4E7"/>
                </a:solidFill>
              </a:rPr>
              <a:t>Request should be submitted at minimum (1) business week in advance of your event.</a:t>
            </a:r>
          </a:p>
          <a:p>
            <a:pPr marL="342900" indent="-342900" algn="l">
              <a:buFont typeface="Arial" panose="020B0604020202020204" pitchFamily="34" charset="0"/>
              <a:buChar char="•"/>
            </a:pPr>
            <a:r>
              <a:rPr lang="en-US" sz="2400" dirty="0">
                <a:solidFill>
                  <a:srgbClr val="17C4E7"/>
                </a:solidFill>
              </a:rPr>
              <a:t>Late requests are subject to a $50 service fee, if fulfilled.</a:t>
            </a:r>
          </a:p>
          <a:p>
            <a:pPr marL="342900" indent="-342900" algn="l">
              <a:buFont typeface="Arial" panose="020B0604020202020204" pitchFamily="34" charset="0"/>
              <a:buChar char="•"/>
            </a:pPr>
            <a:r>
              <a:rPr lang="en-US" sz="2400" dirty="0">
                <a:solidFill>
                  <a:srgbClr val="17C4E7"/>
                </a:solidFill>
              </a:rPr>
              <a:t>Requests are accepted on a first-come-first-served basis, as equipment and technicians are available.</a:t>
            </a:r>
          </a:p>
          <a:p>
            <a:pPr marL="342900" indent="-342900" algn="l">
              <a:buFont typeface="Arial" panose="020B0604020202020204" pitchFamily="34" charset="0"/>
              <a:buChar char="•"/>
            </a:pPr>
            <a:r>
              <a:rPr lang="en-US" sz="2400" dirty="0">
                <a:solidFill>
                  <a:srgbClr val="17C4E7"/>
                </a:solidFill>
              </a:rPr>
              <a:t> Do-It-Yourself (D.I.Y.) Systems are available for student organization use.</a:t>
            </a:r>
          </a:p>
          <a:p>
            <a:pPr lvl="1"/>
            <a:r>
              <a:rPr lang="en-US" sz="2200" dirty="0">
                <a:solidFill>
                  <a:srgbClr val="17C4E7"/>
                </a:solidFill>
              </a:rPr>
              <a:t> D.I.Y. A and B have no cost</a:t>
            </a:r>
          </a:p>
          <a:p>
            <a:pPr lvl="1"/>
            <a:r>
              <a:rPr lang="en-US" sz="2200" dirty="0">
                <a:solidFill>
                  <a:srgbClr val="17C4E7"/>
                </a:solidFill>
              </a:rPr>
              <a:t> You pick it up, set it up , and return it.</a:t>
            </a:r>
          </a:p>
          <a:p>
            <a:pPr lvl="1"/>
            <a:r>
              <a:rPr lang="en-US" sz="2200" dirty="0">
                <a:solidFill>
                  <a:srgbClr val="17C4E7"/>
                </a:solidFill>
              </a:rPr>
              <a:t> One system per organization/event.</a:t>
            </a:r>
          </a:p>
          <a:p>
            <a:pPr lvl="1"/>
            <a:r>
              <a:rPr lang="en-US" sz="2200" dirty="0">
                <a:solidFill>
                  <a:srgbClr val="17C4E7"/>
                </a:solidFill>
              </a:rPr>
              <a:t> If system is taken out on the weekend it isn’t available again until the 	following Monday.</a:t>
            </a:r>
            <a:endParaRPr lang="en-US" sz="2200" dirty="0">
              <a:solidFill>
                <a:srgbClr val="17C4E7"/>
              </a:solidFill>
              <a:latin typeface="Calibri"/>
            </a:endParaRPr>
          </a:p>
          <a:p>
            <a:pPr algn="l"/>
            <a:endParaRPr lang="en-US" dirty="0"/>
          </a:p>
        </p:txBody>
      </p:sp>
      <p:sp>
        <p:nvSpPr>
          <p:cNvPr id="8" name="Text Placeholder 2"/>
          <p:cNvSpPr txBox="1">
            <a:spLocks/>
          </p:cNvSpPr>
          <p:nvPr/>
        </p:nvSpPr>
        <p:spPr>
          <a:xfrm>
            <a:off x="859367" y="296946"/>
            <a:ext cx="10490200" cy="95567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en-US" sz="3200" b="1" dirty="0">
                <a:solidFill>
                  <a:srgbClr val="181FA8"/>
                </a:solidFill>
              </a:rPr>
              <a:t>Requesting Audio/Visual</a:t>
            </a:r>
          </a:p>
        </p:txBody>
      </p:sp>
    </p:spTree>
    <p:extLst>
      <p:ext uri="{BB962C8B-B14F-4D97-AF65-F5344CB8AC3E}">
        <p14:creationId xmlns:p14="http://schemas.microsoft.com/office/powerpoint/2010/main" val="39194092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39129" y="1275347"/>
            <a:ext cx="10490200" cy="4195009"/>
          </a:xfrm>
        </p:spPr>
        <p:txBody>
          <a:bodyPr>
            <a:normAutofit/>
          </a:bodyPr>
          <a:lstStyle/>
          <a:p>
            <a:pPr algn="l"/>
            <a:r>
              <a:rPr lang="en-US" sz="2400" dirty="0">
                <a:solidFill>
                  <a:srgbClr val="17C4E7"/>
                </a:solidFill>
              </a:rPr>
              <a:t>There are 5 ways you could have food at your event</a:t>
            </a:r>
          </a:p>
          <a:p>
            <a:pPr marL="800100" lvl="1" indent="-342900">
              <a:lnSpc>
                <a:spcPct val="100000"/>
              </a:lnSpc>
              <a:buFont typeface="+mj-lt"/>
              <a:buAutoNum type="arabicPeriod"/>
            </a:pPr>
            <a:r>
              <a:rPr lang="en-US" sz="1800" dirty="0">
                <a:solidFill>
                  <a:srgbClr val="17C4E7"/>
                </a:solidFill>
              </a:rPr>
              <a:t>Less than $100 order will be put through the SAFAC Purchase request system</a:t>
            </a:r>
          </a:p>
          <a:p>
            <a:pPr marL="1257300" lvl="2" indent="-342900">
              <a:lnSpc>
                <a:spcPct val="100000"/>
              </a:lnSpc>
              <a:buFont typeface="Arial" panose="020B0604020202020204" pitchFamily="34" charset="0"/>
              <a:buChar char="•"/>
            </a:pPr>
            <a:r>
              <a:rPr lang="en-US" sz="1600" dirty="0">
                <a:solidFill>
                  <a:srgbClr val="17C4E7"/>
                </a:solidFill>
              </a:rPr>
              <a:t>By Treasurer or Pres</a:t>
            </a:r>
          </a:p>
          <a:p>
            <a:pPr marL="800100" lvl="1" indent="-342900">
              <a:lnSpc>
                <a:spcPct val="150000"/>
              </a:lnSpc>
              <a:buFont typeface="+mj-lt"/>
              <a:buAutoNum type="arabicPeriod"/>
            </a:pPr>
            <a:r>
              <a:rPr lang="en-US" sz="1800" dirty="0">
                <a:solidFill>
                  <a:srgbClr val="17C4E7"/>
                </a:solidFill>
              </a:rPr>
              <a:t>Order your catering through Chestnut Street Caters</a:t>
            </a:r>
          </a:p>
          <a:p>
            <a:pPr marL="800100" lvl="1" indent="-342900">
              <a:lnSpc>
                <a:spcPct val="150000"/>
              </a:lnSpc>
              <a:buFont typeface="+mj-lt"/>
              <a:buAutoNum type="arabicPeriod"/>
            </a:pPr>
            <a:r>
              <a:rPr lang="en-US" sz="1800" dirty="0">
                <a:solidFill>
                  <a:srgbClr val="17C4E7"/>
                </a:solidFill>
              </a:rPr>
              <a:t>Put in Catering Exemption request</a:t>
            </a:r>
          </a:p>
          <a:p>
            <a:pPr marL="1200150" lvl="2" indent="-285750">
              <a:buFont typeface="Courier New" panose="02070309020205020404" pitchFamily="49" charset="0"/>
              <a:buChar char="o"/>
            </a:pPr>
            <a:r>
              <a:rPr lang="en-US" sz="1600" dirty="0">
                <a:solidFill>
                  <a:srgbClr val="17C4E7"/>
                </a:solidFill>
              </a:rPr>
              <a:t>If approved will be put with the approval document into a purchase request</a:t>
            </a:r>
          </a:p>
          <a:p>
            <a:pPr marL="800100" lvl="1" indent="-342900">
              <a:lnSpc>
                <a:spcPct val="150000"/>
              </a:lnSpc>
              <a:buFont typeface="+mj-lt"/>
              <a:buAutoNum type="arabicPeriod"/>
            </a:pPr>
            <a:r>
              <a:rPr lang="en-US" sz="1800" dirty="0">
                <a:solidFill>
                  <a:srgbClr val="17C4E7"/>
                </a:solidFill>
              </a:rPr>
              <a:t>Put in a Food Donation Request</a:t>
            </a:r>
          </a:p>
          <a:p>
            <a:pPr marL="800100" lvl="1" indent="-342900">
              <a:lnSpc>
                <a:spcPct val="150000"/>
              </a:lnSpc>
              <a:buFont typeface="+mj-lt"/>
              <a:buAutoNum type="arabicPeriod"/>
            </a:pPr>
            <a:r>
              <a:rPr lang="en-US" sz="1800" dirty="0">
                <a:solidFill>
                  <a:srgbClr val="17C4E7"/>
                </a:solidFill>
              </a:rPr>
              <a:t>It is an off campus event being hosted at a restaurant </a:t>
            </a:r>
            <a:endParaRPr lang="en-US" sz="1800" dirty="0">
              <a:solidFill>
                <a:srgbClr val="17C4E7"/>
              </a:solidFill>
              <a:latin typeface="Calibri"/>
            </a:endParaRPr>
          </a:p>
          <a:p>
            <a:pPr lvl="1" algn="ctr">
              <a:lnSpc>
                <a:spcPct val="150000"/>
              </a:lnSpc>
            </a:pPr>
            <a:r>
              <a:rPr lang="en-US" b="1" dirty="0">
                <a:solidFill>
                  <a:srgbClr val="D60093"/>
                </a:solidFill>
              </a:rPr>
              <a:t>15 Pies or Fewer you can order through the Purchase Request System</a:t>
            </a:r>
          </a:p>
          <a:p>
            <a:pPr lvl="1">
              <a:lnSpc>
                <a:spcPct val="150000"/>
              </a:lnSpc>
            </a:pPr>
            <a:endParaRPr lang="en-US" sz="2400" dirty="0">
              <a:solidFill>
                <a:srgbClr val="17C4E7"/>
              </a:solidFill>
              <a:latin typeface="Calibri"/>
            </a:endParaRPr>
          </a:p>
          <a:p>
            <a:pPr algn="l"/>
            <a:endParaRPr lang="en-US"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All Things Food!</a:t>
            </a:r>
          </a:p>
        </p:txBody>
      </p:sp>
    </p:spTree>
    <p:extLst>
      <p:ext uri="{BB962C8B-B14F-4D97-AF65-F5344CB8AC3E}">
        <p14:creationId xmlns:p14="http://schemas.microsoft.com/office/powerpoint/2010/main" val="1395236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02321" y="957536"/>
            <a:ext cx="10963816" cy="5900464"/>
          </a:xfrm>
        </p:spPr>
        <p:txBody>
          <a:bodyPr>
            <a:normAutofit fontScale="92500" lnSpcReduction="10000"/>
          </a:bodyPr>
          <a:lstStyle/>
          <a:p>
            <a:pPr algn="l"/>
            <a:r>
              <a:rPr lang="en-US" sz="1900" b="1" dirty="0">
                <a:solidFill>
                  <a:srgbClr val="17C4E7"/>
                </a:solidFill>
              </a:rPr>
              <a:t>Chestnut Street Catering</a:t>
            </a:r>
          </a:p>
          <a:p>
            <a:pPr marL="800100" lvl="1" indent="-342900">
              <a:lnSpc>
                <a:spcPct val="120000"/>
              </a:lnSpc>
              <a:buFont typeface="Arial" panose="020B0604020202020204" pitchFamily="34" charset="0"/>
              <a:buChar char="•"/>
            </a:pPr>
            <a:r>
              <a:rPr lang="en-US" sz="1800" dirty="0">
                <a:solidFill>
                  <a:srgbClr val="17C4E7"/>
                </a:solidFill>
              </a:rPr>
              <a:t>Chestnut Street Caterers is the exclusive on-campus caterer</a:t>
            </a:r>
          </a:p>
          <a:p>
            <a:pPr marL="1257300" lvl="2" indent="-342900">
              <a:lnSpc>
                <a:spcPct val="120000"/>
              </a:lnSpc>
              <a:buFont typeface="Arial" panose="020B0604020202020204" pitchFamily="34" charset="0"/>
              <a:buChar char="•"/>
            </a:pPr>
            <a:r>
              <a:rPr lang="en-US" sz="1600" dirty="0">
                <a:solidFill>
                  <a:srgbClr val="17C4E7"/>
                </a:solidFill>
              </a:rPr>
              <a:t>They have an existing contract and insurance certificate with the University (no additional contracts are needed when working with Chestnut Street Caterers)</a:t>
            </a:r>
          </a:p>
          <a:p>
            <a:pPr marL="1257300" lvl="2" indent="-342900">
              <a:lnSpc>
                <a:spcPct val="120000"/>
              </a:lnSpc>
              <a:buFont typeface="Arial" panose="020B0604020202020204" pitchFamily="34" charset="0"/>
              <a:buChar char="•"/>
            </a:pPr>
            <a:r>
              <a:rPr lang="en-US" sz="1600" dirty="0">
                <a:solidFill>
                  <a:srgbClr val="17C4E7"/>
                </a:solidFill>
              </a:rPr>
              <a:t>They are the sole provider of food on campus, no other food baring the bake sale policy, can be sold on campus</a:t>
            </a:r>
          </a:p>
          <a:p>
            <a:pPr marL="800100" lvl="1" indent="-342900">
              <a:lnSpc>
                <a:spcPct val="120000"/>
              </a:lnSpc>
              <a:buFont typeface="Arial" panose="020B0604020202020204" pitchFamily="34" charset="0"/>
              <a:buChar char="•"/>
            </a:pPr>
            <a:endParaRPr lang="en-US" sz="1800" dirty="0">
              <a:solidFill>
                <a:srgbClr val="17C4E7"/>
              </a:solidFill>
            </a:endParaRPr>
          </a:p>
          <a:p>
            <a:pPr marL="800100" lvl="1" indent="-342900">
              <a:lnSpc>
                <a:spcPct val="120000"/>
              </a:lnSpc>
              <a:buFont typeface="Arial" panose="020B0604020202020204" pitchFamily="34" charset="0"/>
              <a:buChar char="•"/>
            </a:pPr>
            <a:r>
              <a:rPr lang="en-US" sz="1800" dirty="0">
                <a:solidFill>
                  <a:srgbClr val="17C4E7"/>
                </a:solidFill>
              </a:rPr>
              <a:t>How do I obtain Chestnut Street Caterers service at my event?</a:t>
            </a:r>
          </a:p>
          <a:p>
            <a:pPr marL="1257300" lvl="2" indent="-342900">
              <a:lnSpc>
                <a:spcPct val="120000"/>
              </a:lnSpc>
              <a:buFont typeface="Arial" panose="020B0604020202020204" pitchFamily="34" charset="0"/>
              <a:buChar char="•"/>
            </a:pPr>
            <a:r>
              <a:rPr lang="en-US" sz="1600" dirty="0">
                <a:solidFill>
                  <a:srgbClr val="17C4E7"/>
                </a:solidFill>
              </a:rPr>
              <a:t>You must have space reserved prior to contacting catering at ChestnutStreetCaterers@drexel.edu or 215-895-6934</a:t>
            </a:r>
          </a:p>
          <a:p>
            <a:pPr marL="1714500" lvl="3" indent="-342900">
              <a:lnSpc>
                <a:spcPct val="120000"/>
              </a:lnSpc>
              <a:buFont typeface="Arial" panose="020B0604020202020204" pitchFamily="34" charset="0"/>
              <a:buChar char="•"/>
            </a:pPr>
            <a:r>
              <a:rPr lang="en-US" sz="1400" dirty="0">
                <a:solidFill>
                  <a:srgbClr val="17C4E7"/>
                </a:solidFill>
              </a:rPr>
              <a:t>A minimum of ten (10) business days prior to the event is required or late fees may be assessed</a:t>
            </a:r>
          </a:p>
          <a:p>
            <a:pPr marL="1714500" lvl="3" indent="-342900">
              <a:lnSpc>
                <a:spcPct val="120000"/>
              </a:lnSpc>
              <a:buFont typeface="Arial" panose="020B0604020202020204" pitchFamily="34" charset="0"/>
              <a:buChar char="•"/>
            </a:pPr>
            <a:r>
              <a:rPr lang="en-US" sz="1400" dirty="0">
                <a:solidFill>
                  <a:srgbClr val="17C4E7"/>
                </a:solidFill>
              </a:rPr>
              <a:t>Please allow at least 48 hours (2 business days) for a response</a:t>
            </a:r>
          </a:p>
          <a:p>
            <a:pPr marL="1714500" lvl="3" indent="-342900">
              <a:lnSpc>
                <a:spcPct val="120000"/>
              </a:lnSpc>
              <a:buFont typeface="Arial" panose="020B0604020202020204" pitchFamily="34" charset="0"/>
              <a:buChar char="•"/>
            </a:pPr>
            <a:r>
              <a:rPr lang="en-US" sz="1400" dirty="0">
                <a:solidFill>
                  <a:srgbClr val="17C4E7"/>
                </a:solidFill>
              </a:rPr>
              <a:t>Tell them what you want (be very specific)</a:t>
            </a:r>
          </a:p>
          <a:p>
            <a:pPr marL="1714500" lvl="3" indent="-342900">
              <a:lnSpc>
                <a:spcPct val="120000"/>
              </a:lnSpc>
              <a:buFont typeface="Arial" panose="020B0604020202020204" pitchFamily="34" charset="0"/>
              <a:buChar char="•"/>
            </a:pPr>
            <a:r>
              <a:rPr lang="en-US" sz="1400" dirty="0">
                <a:solidFill>
                  <a:srgbClr val="17C4E7"/>
                </a:solidFill>
              </a:rPr>
              <a:t>Tell them how many people you are feeding at the event</a:t>
            </a:r>
          </a:p>
          <a:p>
            <a:pPr marL="1714500" lvl="3" indent="-342900">
              <a:lnSpc>
                <a:spcPct val="120000"/>
              </a:lnSpc>
              <a:buFont typeface="Arial" panose="020B0604020202020204" pitchFamily="34" charset="0"/>
              <a:buChar char="•"/>
            </a:pPr>
            <a:r>
              <a:rPr lang="en-US" sz="1400" dirty="0">
                <a:solidFill>
                  <a:srgbClr val="17C4E7"/>
                </a:solidFill>
              </a:rPr>
              <a:t>Requests within 72 hours of the event may have extra charges</a:t>
            </a:r>
          </a:p>
          <a:p>
            <a:pPr marL="1714500" lvl="3" indent="-342900">
              <a:lnSpc>
                <a:spcPct val="120000"/>
              </a:lnSpc>
              <a:buFont typeface="Arial" panose="020B0604020202020204" pitchFamily="34" charset="0"/>
              <a:buChar char="•"/>
            </a:pPr>
            <a:r>
              <a:rPr lang="en-US" sz="1400" dirty="0">
                <a:solidFill>
                  <a:srgbClr val="17C4E7"/>
                </a:solidFill>
              </a:rPr>
              <a:t>Changes to order are due with in 48 hours of the event and 10 days prior</a:t>
            </a:r>
          </a:p>
          <a:p>
            <a:pPr lvl="3">
              <a:lnSpc>
                <a:spcPct val="120000"/>
              </a:lnSpc>
            </a:pPr>
            <a:r>
              <a:rPr lang="en-US" sz="1400" dirty="0">
                <a:solidFill>
                  <a:srgbClr val="17C4E7"/>
                </a:solidFill>
              </a:rPr>
              <a:t>	 for special requests such as Kosher meals</a:t>
            </a:r>
          </a:p>
          <a:p>
            <a:pPr marL="1714500" lvl="3" indent="-342900">
              <a:lnSpc>
                <a:spcPct val="120000"/>
              </a:lnSpc>
              <a:buFont typeface="Arial" panose="020B0604020202020204" pitchFamily="34" charset="0"/>
              <a:buChar char="•"/>
            </a:pPr>
            <a:r>
              <a:rPr lang="en-US" sz="1400" dirty="0">
                <a:solidFill>
                  <a:srgbClr val="17C4E7"/>
                </a:solidFill>
              </a:rPr>
              <a:t>Be sure to utilize their Student Friendly Menu and all student organizations </a:t>
            </a:r>
          </a:p>
          <a:p>
            <a:pPr lvl="3">
              <a:lnSpc>
                <a:spcPct val="120000"/>
              </a:lnSpc>
            </a:pPr>
            <a:r>
              <a:rPr lang="en-US" sz="1400" dirty="0">
                <a:solidFill>
                  <a:srgbClr val="17C4E7"/>
                </a:solidFill>
              </a:rPr>
              <a:t>	are eligible for student discounts!</a:t>
            </a:r>
          </a:p>
          <a:p>
            <a:pPr lvl="3">
              <a:lnSpc>
                <a:spcPct val="120000"/>
              </a:lnSpc>
            </a:pPr>
            <a:endParaRPr lang="en-US" sz="1400" dirty="0">
              <a:solidFill>
                <a:srgbClr val="17C4E7"/>
              </a:solidFill>
            </a:endParaRPr>
          </a:p>
          <a:p>
            <a:pPr lvl="3">
              <a:lnSpc>
                <a:spcPct val="120000"/>
              </a:lnSpc>
            </a:pPr>
            <a:endParaRPr lang="en-US" sz="1400" dirty="0">
              <a:solidFill>
                <a:srgbClr val="17C4E7"/>
              </a:solidFill>
            </a:endParaRPr>
          </a:p>
          <a:p>
            <a:pPr algn="l"/>
            <a:endParaRPr lang="en-US"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All Things Food!</a:t>
            </a:r>
          </a:p>
        </p:txBody>
      </p:sp>
    </p:spTree>
    <p:extLst>
      <p:ext uri="{BB962C8B-B14F-4D97-AF65-F5344CB8AC3E}">
        <p14:creationId xmlns:p14="http://schemas.microsoft.com/office/powerpoint/2010/main" val="744018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39129" y="1275347"/>
            <a:ext cx="10490200" cy="4195009"/>
          </a:xfrm>
        </p:spPr>
        <p:txBody>
          <a:bodyPr/>
          <a:lstStyle/>
          <a:p>
            <a:pPr algn="l"/>
            <a:r>
              <a:rPr lang="en-US" sz="2400" b="1" dirty="0">
                <a:solidFill>
                  <a:srgbClr val="17C4E7"/>
                </a:solidFill>
              </a:rPr>
              <a:t>Catering Exemption/ Donation Request</a:t>
            </a:r>
          </a:p>
          <a:p>
            <a:pPr marL="742950" lvl="1" indent="-285750">
              <a:lnSpc>
                <a:spcPct val="150000"/>
              </a:lnSpc>
              <a:buFont typeface="Courier New" panose="02070309020205020404" pitchFamily="49" charset="0"/>
              <a:buChar char="o"/>
            </a:pPr>
            <a:r>
              <a:rPr lang="en-US" dirty="0">
                <a:solidFill>
                  <a:srgbClr val="17C4E7"/>
                </a:solidFill>
              </a:rPr>
              <a:t>Request should be submitted to the Office of Retail Management a minimum of 20 business days prior to the event</a:t>
            </a:r>
          </a:p>
          <a:p>
            <a:pPr lvl="2">
              <a:lnSpc>
                <a:spcPct val="150000"/>
              </a:lnSpc>
            </a:pPr>
            <a:endParaRPr lang="en-US" dirty="0">
              <a:solidFill>
                <a:srgbClr val="17C4E7"/>
              </a:solidFill>
            </a:endParaRPr>
          </a:p>
          <a:p>
            <a:pPr marL="742950" lvl="1" indent="-285750">
              <a:lnSpc>
                <a:spcPct val="100000"/>
              </a:lnSpc>
              <a:buFont typeface="Courier New" panose="02070309020205020404" pitchFamily="49" charset="0"/>
              <a:buChar char="o"/>
            </a:pPr>
            <a:r>
              <a:rPr lang="en-US" dirty="0">
                <a:solidFill>
                  <a:srgbClr val="17C4E7"/>
                </a:solidFill>
              </a:rPr>
              <a:t>“Request for Catering Policy Exception” Form (https://departments.moss.drexel.edu/dbs/depts/retail/RTM_Public/SitePages/CPE_Default.aspx )</a:t>
            </a:r>
          </a:p>
          <a:p>
            <a:pPr lvl="2">
              <a:lnSpc>
                <a:spcPct val="100000"/>
              </a:lnSpc>
            </a:pPr>
            <a:endParaRPr lang="en-US" dirty="0">
              <a:solidFill>
                <a:srgbClr val="17C4E7"/>
              </a:solidFill>
            </a:endParaRPr>
          </a:p>
          <a:p>
            <a:pPr marL="742950" lvl="1" indent="-285750">
              <a:lnSpc>
                <a:spcPct val="100000"/>
              </a:lnSpc>
              <a:buFont typeface="Courier New" panose="02070309020205020404" pitchFamily="49" charset="0"/>
              <a:buChar char="o"/>
            </a:pPr>
            <a:r>
              <a:rPr lang="en-US" dirty="0">
                <a:solidFill>
                  <a:srgbClr val="17C4E7"/>
                </a:solidFill>
              </a:rPr>
              <a:t>If the Exception is permitted, work with SAFAC to process contracts and ensure an Insurance Certificate </a:t>
            </a:r>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All Things Food!</a:t>
            </a:r>
          </a:p>
        </p:txBody>
      </p:sp>
    </p:spTree>
    <p:extLst>
      <p:ext uri="{BB962C8B-B14F-4D97-AF65-F5344CB8AC3E}">
        <p14:creationId xmlns:p14="http://schemas.microsoft.com/office/powerpoint/2010/main" val="4932241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6829" y="849471"/>
            <a:ext cx="10822500" cy="5833962"/>
          </a:xfrm>
        </p:spPr>
        <p:txBody>
          <a:bodyPr>
            <a:normAutofit fontScale="92500" lnSpcReduction="10000"/>
          </a:bodyPr>
          <a:lstStyle/>
          <a:p>
            <a:pPr algn="l"/>
            <a:r>
              <a:rPr lang="en-US" b="1" dirty="0">
                <a:solidFill>
                  <a:srgbClr val="17C4E7"/>
                </a:solidFill>
              </a:rPr>
              <a:t>Don’t give people food poisoning </a:t>
            </a:r>
          </a:p>
          <a:p>
            <a:pPr marL="1200150" lvl="2" indent="-285750">
              <a:buFont typeface="Courier New" panose="02070309020205020404" pitchFamily="49" charset="0"/>
              <a:buChar char="o"/>
            </a:pPr>
            <a:r>
              <a:rPr lang="en-US" sz="1700" dirty="0">
                <a:solidFill>
                  <a:srgbClr val="D60093"/>
                </a:solidFill>
              </a:rPr>
              <a:t>We don’t know if you know how to cook or if your kitchen is clean!</a:t>
            </a:r>
          </a:p>
          <a:p>
            <a:pPr marL="800100" lvl="1" indent="-342900">
              <a:lnSpc>
                <a:spcPct val="100000"/>
              </a:lnSpc>
              <a:buFont typeface="Arial" panose="020B0604020202020204" pitchFamily="34" charset="0"/>
              <a:buChar char="•"/>
            </a:pPr>
            <a:endParaRPr lang="en-US" sz="1600" b="1" dirty="0">
              <a:solidFill>
                <a:srgbClr val="17C4E7"/>
              </a:solidFill>
            </a:endParaRPr>
          </a:p>
          <a:p>
            <a:pPr marL="800100" lvl="1" indent="-342900">
              <a:lnSpc>
                <a:spcPct val="100000"/>
              </a:lnSpc>
              <a:buFont typeface="Arial" panose="020B0604020202020204" pitchFamily="34" charset="0"/>
              <a:buChar char="•"/>
            </a:pPr>
            <a:r>
              <a:rPr lang="en-US" sz="1800" b="1" dirty="0">
                <a:solidFill>
                  <a:srgbClr val="17C4E7"/>
                </a:solidFill>
              </a:rPr>
              <a:t>Bake Sale Rules</a:t>
            </a:r>
          </a:p>
          <a:p>
            <a:pPr marL="1257300" lvl="2" indent="-342900">
              <a:lnSpc>
                <a:spcPct val="100000"/>
              </a:lnSpc>
              <a:buFont typeface="Arial" panose="020B0604020202020204" pitchFamily="34" charset="0"/>
              <a:buChar char="•"/>
            </a:pPr>
            <a:r>
              <a:rPr lang="en-US" sz="1700" dirty="0">
                <a:solidFill>
                  <a:srgbClr val="17C4E7"/>
                </a:solidFill>
              </a:rPr>
              <a:t>Reserve table through the Event Form and note on there you are doing a Bake Sale</a:t>
            </a:r>
          </a:p>
          <a:p>
            <a:pPr marL="1257300" lvl="2" indent="-342900">
              <a:lnSpc>
                <a:spcPct val="100000"/>
              </a:lnSpc>
              <a:buFont typeface="Arial" panose="020B0604020202020204" pitchFamily="34" charset="0"/>
              <a:buChar char="•"/>
            </a:pPr>
            <a:r>
              <a:rPr lang="en-US" sz="1700" dirty="0">
                <a:solidFill>
                  <a:srgbClr val="17C4E7"/>
                </a:solidFill>
              </a:rPr>
              <a:t>Such as cookies, brownies, cupcakes, etc. that are individual wrapped and can be maintained at room temperate</a:t>
            </a:r>
          </a:p>
          <a:p>
            <a:pPr marL="1257300" lvl="2" indent="-342900">
              <a:lnSpc>
                <a:spcPct val="100000"/>
              </a:lnSpc>
              <a:buFont typeface="Arial" panose="020B0604020202020204" pitchFamily="34" charset="0"/>
              <a:buChar char="•"/>
            </a:pPr>
            <a:r>
              <a:rPr lang="en-US" sz="1700" dirty="0">
                <a:solidFill>
                  <a:srgbClr val="17C4E7"/>
                </a:solidFill>
              </a:rPr>
              <a:t>Items cannot be baked or made by a business or company other than Chestnut Street Caterers</a:t>
            </a:r>
          </a:p>
          <a:p>
            <a:pPr marL="1257300" lvl="2" indent="-342900">
              <a:lnSpc>
                <a:spcPct val="100000"/>
              </a:lnSpc>
              <a:buFont typeface="Arial" panose="020B0604020202020204" pitchFamily="34" charset="0"/>
              <a:buChar char="•"/>
            </a:pPr>
            <a:r>
              <a:rPr lang="en-US" sz="1700" dirty="0">
                <a:solidFill>
                  <a:srgbClr val="17C4E7"/>
                </a:solidFill>
              </a:rPr>
              <a:t>You can charge just have make sure to have a money box or secure location</a:t>
            </a:r>
          </a:p>
          <a:p>
            <a:pPr lvl="2">
              <a:lnSpc>
                <a:spcPct val="100000"/>
              </a:lnSpc>
            </a:pPr>
            <a:endParaRPr lang="en-US" sz="1600" dirty="0">
              <a:solidFill>
                <a:srgbClr val="17C4E7"/>
              </a:solidFill>
            </a:endParaRPr>
          </a:p>
          <a:p>
            <a:pPr marL="800100" lvl="1" indent="-342900">
              <a:lnSpc>
                <a:spcPct val="110000"/>
              </a:lnSpc>
              <a:buFont typeface="Arial" panose="020B0604020202020204" pitchFamily="34" charset="0"/>
              <a:buChar char="•"/>
            </a:pPr>
            <a:r>
              <a:rPr lang="en-US" sz="1800" b="1" dirty="0">
                <a:solidFill>
                  <a:srgbClr val="17C4E7"/>
                </a:solidFill>
              </a:rPr>
              <a:t>Pot Lucks and BBQs Rules</a:t>
            </a:r>
          </a:p>
          <a:p>
            <a:pPr marL="1257300" lvl="2" indent="-342900">
              <a:lnSpc>
                <a:spcPct val="110000"/>
              </a:lnSpc>
              <a:buFont typeface="Arial" panose="020B0604020202020204" pitchFamily="34" charset="0"/>
              <a:buChar char="•"/>
            </a:pPr>
            <a:r>
              <a:rPr lang="en-US" sz="1700" dirty="0">
                <a:solidFill>
                  <a:srgbClr val="17C4E7"/>
                </a:solidFill>
              </a:rPr>
              <a:t>When putting in an Event Form point out that it is a pot luck</a:t>
            </a:r>
          </a:p>
          <a:p>
            <a:pPr marL="1257300" lvl="2" indent="-342900">
              <a:lnSpc>
                <a:spcPct val="110000"/>
              </a:lnSpc>
              <a:buFont typeface="Arial" panose="020B0604020202020204" pitchFamily="34" charset="0"/>
              <a:buChar char="•"/>
            </a:pPr>
            <a:r>
              <a:rPr lang="en-US" sz="1700" dirty="0">
                <a:solidFill>
                  <a:srgbClr val="17C4E7"/>
                </a:solidFill>
              </a:rPr>
              <a:t>Only for organization members, not the public</a:t>
            </a:r>
          </a:p>
          <a:p>
            <a:pPr marL="1257300" lvl="2" indent="-342900">
              <a:lnSpc>
                <a:spcPct val="110000"/>
              </a:lnSpc>
              <a:buFont typeface="Arial" panose="020B0604020202020204" pitchFamily="34" charset="0"/>
              <a:buChar char="•"/>
            </a:pPr>
            <a:r>
              <a:rPr lang="en-US" sz="1700" dirty="0">
                <a:solidFill>
                  <a:srgbClr val="17C4E7"/>
                </a:solidFill>
              </a:rPr>
              <a:t>Cannot charge money for food</a:t>
            </a:r>
          </a:p>
          <a:p>
            <a:pPr marL="1257300" lvl="2" indent="-342900">
              <a:lnSpc>
                <a:spcPct val="110000"/>
              </a:lnSpc>
              <a:buFont typeface="Arial" panose="020B0604020202020204" pitchFamily="34" charset="0"/>
              <a:buChar char="•"/>
            </a:pPr>
            <a:r>
              <a:rPr lang="en-US" sz="1700" dirty="0">
                <a:solidFill>
                  <a:srgbClr val="17C4E7"/>
                </a:solidFill>
              </a:rPr>
              <a:t>Can not have supplies paid for by SAFAC funds</a:t>
            </a:r>
          </a:p>
          <a:p>
            <a:pPr marL="1257300" lvl="2" indent="-342900">
              <a:lnSpc>
                <a:spcPct val="110000"/>
              </a:lnSpc>
              <a:buFont typeface="Arial" panose="020B0604020202020204" pitchFamily="34" charset="0"/>
              <a:buChar char="•"/>
            </a:pPr>
            <a:r>
              <a:rPr lang="en-US" sz="1700" dirty="0">
                <a:solidFill>
                  <a:srgbClr val="17C4E7"/>
                </a:solidFill>
              </a:rPr>
              <a:t>Groups must clean up &amp; not leave  ANY trash at event</a:t>
            </a:r>
          </a:p>
          <a:p>
            <a:pPr marL="1257300" lvl="2" indent="-342900">
              <a:lnSpc>
                <a:spcPct val="110000"/>
              </a:lnSpc>
              <a:buFont typeface="Arial" panose="020B0604020202020204" pitchFamily="34" charset="0"/>
              <a:buChar char="•"/>
            </a:pPr>
            <a:r>
              <a:rPr lang="en-US" sz="1700" dirty="0">
                <a:solidFill>
                  <a:srgbClr val="17C4E7"/>
                </a:solidFill>
              </a:rPr>
              <a:t>If you want to have a BBQ for outside guest you can hire </a:t>
            </a:r>
          </a:p>
          <a:p>
            <a:pPr lvl="2">
              <a:lnSpc>
                <a:spcPct val="110000"/>
              </a:lnSpc>
            </a:pPr>
            <a:r>
              <a:rPr lang="en-US" sz="1700" dirty="0">
                <a:solidFill>
                  <a:srgbClr val="17C4E7"/>
                </a:solidFill>
              </a:rPr>
              <a:t>      a chief/ catering from Chestnut &amp; a Grill must be reserved</a:t>
            </a:r>
          </a:p>
          <a:p>
            <a:pPr lvl="2">
              <a:lnSpc>
                <a:spcPct val="110000"/>
              </a:lnSpc>
            </a:pPr>
            <a:r>
              <a:rPr lang="en-US" sz="1700" dirty="0">
                <a:solidFill>
                  <a:srgbClr val="17C4E7"/>
                </a:solidFill>
              </a:rPr>
              <a:t>      and you need to provide charcoal and lighter fluid</a:t>
            </a:r>
          </a:p>
          <a:p>
            <a:pPr marL="1257300" lvl="2" indent="-342900">
              <a:lnSpc>
                <a:spcPct val="150000"/>
              </a:lnSpc>
              <a:buFont typeface="Arial" panose="020B0604020202020204" pitchFamily="34" charset="0"/>
              <a:buChar char="•"/>
            </a:pPr>
            <a:endParaRPr lang="en-US" sz="2200" dirty="0">
              <a:solidFill>
                <a:srgbClr val="17C4E7"/>
              </a:solidFill>
              <a:latin typeface="Calibri"/>
            </a:endParaRPr>
          </a:p>
          <a:p>
            <a:pPr algn="l"/>
            <a:endParaRPr lang="en-US"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All Things Food!</a:t>
            </a:r>
          </a:p>
        </p:txBody>
      </p:sp>
    </p:spTree>
    <p:extLst>
      <p:ext uri="{BB962C8B-B14F-4D97-AF65-F5344CB8AC3E}">
        <p14:creationId xmlns:p14="http://schemas.microsoft.com/office/powerpoint/2010/main" val="40624201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Promoting and Advertising</a:t>
            </a:r>
          </a:p>
        </p:txBody>
      </p:sp>
      <p:sp>
        <p:nvSpPr>
          <p:cNvPr id="4" name="Rectangle 3"/>
          <p:cNvSpPr txBox="1">
            <a:spLocks noChangeArrowheads="1"/>
          </p:cNvSpPr>
          <p:nvPr/>
        </p:nvSpPr>
        <p:spPr>
          <a:xfrm>
            <a:off x="440574" y="2729854"/>
            <a:ext cx="2274916" cy="3886200"/>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2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285750" indent="-285750" algn="l">
              <a:buFont typeface="Arial" panose="020B0604020202020204" pitchFamily="34" charset="0"/>
              <a:buChar char="•"/>
            </a:pPr>
            <a:r>
              <a:rPr lang="en-US" sz="1800" dirty="0">
                <a:solidFill>
                  <a:srgbClr val="17C4E7"/>
                </a:solidFill>
              </a:rPr>
              <a:t>The Triangle</a:t>
            </a:r>
          </a:p>
          <a:p>
            <a:pPr marL="285750" indent="-285750" algn="l">
              <a:buFont typeface="Arial" panose="020B0604020202020204" pitchFamily="34" charset="0"/>
              <a:buChar char="•"/>
            </a:pPr>
            <a:r>
              <a:rPr lang="en-US" sz="1800" dirty="0">
                <a:solidFill>
                  <a:srgbClr val="17C4E7"/>
                </a:solidFill>
              </a:rPr>
              <a:t>Posting Policy </a:t>
            </a:r>
          </a:p>
          <a:p>
            <a:pPr marL="285750" indent="-285750" algn="l">
              <a:buFont typeface="Arial" panose="020B0604020202020204" pitchFamily="34" charset="0"/>
              <a:buChar char="•"/>
            </a:pPr>
            <a:r>
              <a:rPr lang="en-US" sz="1800" dirty="0">
                <a:solidFill>
                  <a:srgbClr val="17C4E7"/>
                </a:solidFill>
              </a:rPr>
              <a:t>Residence Halls</a:t>
            </a:r>
          </a:p>
          <a:p>
            <a:pPr marL="285750" indent="-285750" algn="l">
              <a:buFont typeface="Arial" panose="020B0604020202020204" pitchFamily="34" charset="0"/>
              <a:buChar char="•"/>
            </a:pPr>
            <a:r>
              <a:rPr lang="en-US" sz="1800" dirty="0">
                <a:solidFill>
                  <a:srgbClr val="17C4E7"/>
                </a:solidFill>
              </a:rPr>
              <a:t>Poster Maker</a:t>
            </a:r>
          </a:p>
          <a:p>
            <a:pPr marL="285750" indent="-285750" algn="l">
              <a:buFont typeface="Arial" panose="020B0604020202020204" pitchFamily="34" charset="0"/>
              <a:buChar char="•"/>
            </a:pPr>
            <a:r>
              <a:rPr lang="en-US" sz="1800" dirty="0">
                <a:solidFill>
                  <a:srgbClr val="17C4E7"/>
                </a:solidFill>
              </a:rPr>
              <a:t>Display Case</a:t>
            </a:r>
          </a:p>
          <a:p>
            <a:pPr marL="285750" indent="-285750" algn="l">
              <a:buFont typeface="Arial" panose="020B0604020202020204" pitchFamily="34" charset="0"/>
              <a:buChar char="•"/>
            </a:pPr>
            <a:r>
              <a:rPr lang="en-US" sz="1800" dirty="0">
                <a:solidFill>
                  <a:srgbClr val="17C4E7"/>
                </a:solidFill>
              </a:rPr>
              <a:t>Sandwich Boards</a:t>
            </a:r>
          </a:p>
          <a:p>
            <a:pPr marL="285750" indent="-285750" algn="l">
              <a:buFont typeface="Arial" panose="020B0604020202020204" pitchFamily="34" charset="0"/>
              <a:buChar char="•"/>
            </a:pPr>
            <a:r>
              <a:rPr lang="en-US" sz="1800" dirty="0">
                <a:solidFill>
                  <a:srgbClr val="17C4E7"/>
                </a:solidFill>
              </a:rPr>
              <a:t>Activities Unlimited</a:t>
            </a:r>
          </a:p>
          <a:p>
            <a:pPr marL="285750" indent="-285750" algn="l">
              <a:buFont typeface="Arial" panose="020B0604020202020204" pitchFamily="34" charset="0"/>
              <a:buChar char="•"/>
            </a:pPr>
            <a:r>
              <a:rPr lang="en-US" sz="1800" dirty="0" err="1">
                <a:solidFill>
                  <a:srgbClr val="17C4E7"/>
                </a:solidFill>
              </a:rPr>
              <a:t>DragonLink</a:t>
            </a:r>
            <a:endParaRPr lang="en-US" sz="1800" dirty="0">
              <a:solidFill>
                <a:srgbClr val="17C4E7"/>
              </a:solidFill>
            </a:endParaRPr>
          </a:p>
          <a:p>
            <a:endParaRPr lang="en-US" dirty="0"/>
          </a:p>
        </p:txBody>
      </p:sp>
      <p:sp>
        <p:nvSpPr>
          <p:cNvPr id="6" name="Rectangle 5"/>
          <p:cNvSpPr txBox="1">
            <a:spLocks noChangeArrowheads="1"/>
          </p:cNvSpPr>
          <p:nvPr/>
        </p:nvSpPr>
        <p:spPr>
          <a:xfrm>
            <a:off x="3161608" y="2743200"/>
            <a:ext cx="2881745"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r>
              <a:rPr lang="en-US" sz="1800" dirty="0" err="1">
                <a:solidFill>
                  <a:srgbClr val="17C4E7"/>
                </a:solidFill>
              </a:rPr>
              <a:t>InfoNet</a:t>
            </a:r>
            <a:r>
              <a:rPr lang="en-US" sz="1800" dirty="0">
                <a:solidFill>
                  <a:srgbClr val="17C4E7"/>
                </a:solidFill>
              </a:rPr>
              <a:t> (LCD Screens)</a:t>
            </a:r>
          </a:p>
          <a:p>
            <a:r>
              <a:rPr lang="en-US" sz="1800" dirty="0">
                <a:solidFill>
                  <a:srgbClr val="17C4E7"/>
                </a:solidFill>
              </a:rPr>
              <a:t>Drexel One</a:t>
            </a:r>
          </a:p>
          <a:p>
            <a:r>
              <a:rPr lang="en-US" sz="1800" dirty="0">
                <a:solidFill>
                  <a:srgbClr val="17C4E7"/>
                </a:solidFill>
              </a:rPr>
              <a:t>OCA Memos</a:t>
            </a:r>
          </a:p>
          <a:p>
            <a:r>
              <a:rPr lang="en-US" sz="1800" dirty="0">
                <a:solidFill>
                  <a:srgbClr val="17C4E7"/>
                </a:solidFill>
              </a:rPr>
              <a:t>Commuter Listserv</a:t>
            </a:r>
          </a:p>
          <a:p>
            <a:r>
              <a:rPr lang="en-US" sz="1800" dirty="0">
                <a:solidFill>
                  <a:srgbClr val="17C4E7"/>
                </a:solidFill>
              </a:rPr>
              <a:t>Fraternity &amp; Sorority Life Listserv</a:t>
            </a:r>
          </a:p>
          <a:p>
            <a:r>
              <a:rPr lang="en-US" sz="1800" dirty="0">
                <a:solidFill>
                  <a:srgbClr val="17C4E7"/>
                </a:solidFill>
              </a:rPr>
              <a:t>Welcome Back Weeks</a:t>
            </a:r>
          </a:p>
          <a:p>
            <a:r>
              <a:rPr lang="en-US" sz="1800" dirty="0">
                <a:solidFill>
                  <a:srgbClr val="17C4E7"/>
                </a:solidFill>
              </a:rPr>
              <a:t>WKDU 91.7</a:t>
            </a:r>
          </a:p>
        </p:txBody>
      </p:sp>
      <p:sp>
        <p:nvSpPr>
          <p:cNvPr id="2" name="Rectangle 1"/>
          <p:cNvSpPr/>
          <p:nvPr/>
        </p:nvSpPr>
        <p:spPr>
          <a:xfrm>
            <a:off x="440574" y="1340954"/>
            <a:ext cx="5602779" cy="1015663"/>
          </a:xfrm>
          <a:prstGeom prst="rect">
            <a:avLst/>
          </a:prstGeom>
        </p:spPr>
        <p:txBody>
          <a:bodyPr wrap="square">
            <a:spAutoFit/>
          </a:bodyPr>
          <a:lstStyle/>
          <a:p>
            <a:pPr algn="ctr"/>
            <a:r>
              <a:rPr lang="en-US" sz="2000" i="1" dirty="0"/>
              <a:t>See the </a:t>
            </a:r>
            <a:r>
              <a:rPr lang="en-US" sz="2000" b="1" i="1" dirty="0"/>
              <a:t>OCA Marketing Packet</a:t>
            </a:r>
            <a:r>
              <a:rPr lang="en-US" sz="2000" i="1" dirty="0"/>
              <a:t>, available on OCAs </a:t>
            </a:r>
            <a:r>
              <a:rPr lang="en-US" sz="2000" i="1" dirty="0" err="1"/>
              <a:t>DragonLink</a:t>
            </a:r>
            <a:r>
              <a:rPr lang="en-US" sz="2000" i="1" dirty="0"/>
              <a:t> page in the documents tab or grab a copy in the SORC</a:t>
            </a:r>
          </a:p>
        </p:txBody>
      </p:sp>
      <p:sp>
        <p:nvSpPr>
          <p:cNvPr id="7" name="Text Placeholder 6"/>
          <p:cNvSpPr>
            <a:spLocks noGrp="1"/>
          </p:cNvSpPr>
          <p:nvPr>
            <p:ph type="body" idx="1"/>
          </p:nvPr>
        </p:nvSpPr>
        <p:spPr>
          <a:xfrm>
            <a:off x="6567055" y="1340954"/>
            <a:ext cx="5420406" cy="5029199"/>
          </a:xfrm>
        </p:spPr>
        <p:txBody>
          <a:bodyPr>
            <a:normAutofit/>
          </a:bodyPr>
          <a:lstStyle/>
          <a:p>
            <a:pPr marL="342900" indent="-342900" algn="l">
              <a:buFont typeface="Arial" panose="020B0604020202020204" pitchFamily="34" charset="0"/>
              <a:buChar char="•"/>
            </a:pPr>
            <a:r>
              <a:rPr lang="en-US" dirty="0">
                <a:solidFill>
                  <a:srgbClr val="D60093"/>
                </a:solidFill>
              </a:rPr>
              <a:t>Up-to 60 fliers can be approved at the Information Desk or in Ross Commons at one time  </a:t>
            </a:r>
          </a:p>
          <a:p>
            <a:pPr algn="l"/>
            <a:endParaRPr lang="en-US" dirty="0">
              <a:solidFill>
                <a:srgbClr val="D60093"/>
              </a:solidFill>
            </a:endParaRPr>
          </a:p>
          <a:p>
            <a:pPr marL="342900" indent="-342900" algn="l">
              <a:buFont typeface="Arial" panose="020B0604020202020204" pitchFamily="34" charset="0"/>
              <a:buChar char="•"/>
            </a:pPr>
            <a:r>
              <a:rPr lang="en-US" dirty="0">
                <a:solidFill>
                  <a:srgbClr val="D60093"/>
                </a:solidFill>
              </a:rPr>
              <a:t>Residential Living Office (RLO): Residence Halls</a:t>
            </a:r>
          </a:p>
          <a:p>
            <a:pPr marL="800100" lvl="1" indent="-342900">
              <a:buFont typeface="Arial" panose="020B0604020202020204" pitchFamily="34" charset="0"/>
              <a:buChar char="•"/>
            </a:pPr>
            <a:r>
              <a:rPr lang="en-US" dirty="0">
                <a:solidFill>
                  <a:srgbClr val="D60093"/>
                </a:solidFill>
              </a:rPr>
              <a:t>Can approve approximately 125 posters for the residence halls – visit RLO in Towers Hall for approval forms and instructions</a:t>
            </a:r>
          </a:p>
          <a:p>
            <a:pPr algn="l"/>
            <a:endParaRPr lang="en-US" dirty="0"/>
          </a:p>
        </p:txBody>
      </p:sp>
    </p:spTree>
    <p:extLst>
      <p:ext uri="{BB962C8B-B14F-4D97-AF65-F5344CB8AC3E}">
        <p14:creationId xmlns:p14="http://schemas.microsoft.com/office/powerpoint/2010/main" val="3396142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057467"/>
            <a:ext cx="10490200" cy="4611813"/>
          </a:xfrm>
        </p:spPr>
        <p:txBody>
          <a:bodyPr>
            <a:normAutofit/>
          </a:bodyPr>
          <a:lstStyle/>
          <a:p>
            <a:pPr marL="342900" indent="-342900" algn="l">
              <a:lnSpc>
                <a:spcPct val="150000"/>
              </a:lnSpc>
              <a:buFont typeface="Arial" panose="020B0604020202020204" pitchFamily="34" charset="0"/>
              <a:buChar char="•"/>
            </a:pPr>
            <a:r>
              <a:rPr lang="en-US" sz="1800" dirty="0">
                <a:solidFill>
                  <a:srgbClr val="17C4E7"/>
                </a:solidFill>
                <a:latin typeface="Century Gothic"/>
                <a:cs typeface="Century Gothic"/>
              </a:rPr>
              <a:t>Check the EMS system BEFORE you put a request in</a:t>
            </a:r>
          </a:p>
          <a:p>
            <a:pPr marL="342900" indent="-342900" algn="l">
              <a:lnSpc>
                <a:spcPct val="100000"/>
              </a:lnSpc>
              <a:buFont typeface="Arial" panose="020B0604020202020204" pitchFamily="34" charset="0"/>
              <a:buChar char="•"/>
            </a:pPr>
            <a:r>
              <a:rPr lang="en-US" sz="1800" dirty="0">
                <a:solidFill>
                  <a:srgbClr val="17C4E7"/>
                </a:solidFill>
                <a:latin typeface="Century Gothic"/>
                <a:cs typeface="Century Gothic"/>
              </a:rPr>
              <a:t>If you are running into a jam be communicative with our office, the more we know the more we can help</a:t>
            </a:r>
          </a:p>
          <a:p>
            <a:pPr marL="342900" indent="-342900" algn="l">
              <a:lnSpc>
                <a:spcPct val="100000"/>
              </a:lnSpc>
              <a:buFont typeface="Arial" panose="020B0604020202020204" pitchFamily="34" charset="0"/>
              <a:buChar char="•"/>
            </a:pPr>
            <a:r>
              <a:rPr lang="en-US" sz="1800" dirty="0">
                <a:solidFill>
                  <a:srgbClr val="17C4E7"/>
                </a:solidFill>
                <a:latin typeface="Century Gothic"/>
                <a:cs typeface="Century Gothic"/>
              </a:rPr>
              <a:t>If you are an org with many events create an smaller version of the Event Form and or the Purchase Request Forms on your pages internal forms tab</a:t>
            </a:r>
          </a:p>
          <a:p>
            <a:pPr marL="342900" indent="-342900" algn="l">
              <a:lnSpc>
                <a:spcPct val="150000"/>
              </a:lnSpc>
              <a:buFont typeface="Arial" panose="020B0604020202020204" pitchFamily="34" charset="0"/>
              <a:buChar char="•"/>
            </a:pPr>
            <a:r>
              <a:rPr lang="en-US" sz="1800" dirty="0">
                <a:solidFill>
                  <a:srgbClr val="17C4E7"/>
                </a:solidFill>
                <a:latin typeface="Century Gothic"/>
                <a:cs typeface="Century Gothic"/>
              </a:rPr>
              <a:t>Become familiar with </a:t>
            </a:r>
            <a:r>
              <a:rPr lang="en-US" sz="1800" dirty="0" err="1">
                <a:solidFill>
                  <a:srgbClr val="17C4E7"/>
                </a:solidFill>
                <a:latin typeface="Century Gothic"/>
                <a:cs typeface="Century Gothic"/>
              </a:rPr>
              <a:t>DragonLink</a:t>
            </a:r>
            <a:endParaRPr lang="en-US" sz="1800" dirty="0">
              <a:solidFill>
                <a:srgbClr val="17C4E7"/>
              </a:solidFill>
              <a:latin typeface="Century Gothic"/>
              <a:cs typeface="Century Gothic"/>
            </a:endParaRPr>
          </a:p>
          <a:p>
            <a:pPr marL="342900" indent="-342900" algn="l">
              <a:lnSpc>
                <a:spcPct val="110000"/>
              </a:lnSpc>
              <a:buFont typeface="Arial" panose="020B0604020202020204" pitchFamily="34" charset="0"/>
              <a:buChar char="•"/>
            </a:pPr>
            <a:r>
              <a:rPr lang="en-US" sz="1800" dirty="0">
                <a:solidFill>
                  <a:srgbClr val="17C4E7"/>
                </a:solidFill>
                <a:latin typeface="Century Gothic"/>
                <a:cs typeface="Century Gothic"/>
              </a:rPr>
              <a:t>Don’t promote an event until it is approved on </a:t>
            </a:r>
            <a:r>
              <a:rPr lang="en-US" sz="1800" dirty="0" err="1">
                <a:solidFill>
                  <a:srgbClr val="17C4E7"/>
                </a:solidFill>
                <a:latin typeface="Century Gothic"/>
                <a:cs typeface="Century Gothic"/>
              </a:rPr>
              <a:t>DragonLink</a:t>
            </a:r>
            <a:r>
              <a:rPr lang="en-US" sz="1800" dirty="0">
                <a:solidFill>
                  <a:srgbClr val="17C4E7"/>
                </a:solidFill>
                <a:latin typeface="Century Gothic"/>
                <a:cs typeface="Century Gothic"/>
              </a:rPr>
              <a:t>, which will not come until it is confirmed by ECS</a:t>
            </a:r>
          </a:p>
          <a:p>
            <a:pPr marL="342900" indent="-342900" algn="l">
              <a:lnSpc>
                <a:spcPct val="110000"/>
              </a:lnSpc>
              <a:buFont typeface="Arial" panose="020B0604020202020204" pitchFamily="34" charset="0"/>
              <a:buChar char="•"/>
            </a:pPr>
            <a:r>
              <a:rPr lang="en-US" sz="1800" dirty="0">
                <a:solidFill>
                  <a:srgbClr val="17C4E7"/>
                </a:solidFill>
              </a:rPr>
              <a:t>Always edit your events in </a:t>
            </a:r>
            <a:r>
              <a:rPr lang="en-US" sz="1800" dirty="0" err="1">
                <a:solidFill>
                  <a:srgbClr val="17C4E7"/>
                </a:solidFill>
              </a:rPr>
              <a:t>DragonLInk</a:t>
            </a:r>
            <a:r>
              <a:rPr lang="en-US" sz="1800" dirty="0">
                <a:solidFill>
                  <a:srgbClr val="17C4E7"/>
                </a:solidFill>
              </a:rPr>
              <a:t> if details are updated, if not you</a:t>
            </a:r>
          </a:p>
          <a:p>
            <a:pPr algn="l">
              <a:lnSpc>
                <a:spcPct val="110000"/>
              </a:lnSpc>
            </a:pPr>
            <a:r>
              <a:rPr lang="en-US" sz="1800" dirty="0">
                <a:solidFill>
                  <a:srgbClr val="17C4E7"/>
                </a:solidFill>
              </a:rPr>
              <a:t>     are falsely advertising….not cool!</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Helpful Hints</a:t>
            </a:r>
          </a:p>
        </p:txBody>
      </p:sp>
    </p:spTree>
    <p:extLst>
      <p:ext uri="{BB962C8B-B14F-4D97-AF65-F5344CB8AC3E}">
        <p14:creationId xmlns:p14="http://schemas.microsoft.com/office/powerpoint/2010/main" val="4284047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0998" y="1055716"/>
            <a:ext cx="11281758" cy="5411586"/>
          </a:xfrm>
        </p:spPr>
        <p:txBody>
          <a:bodyPr>
            <a:normAutofit/>
          </a:bodyPr>
          <a:lstStyle/>
          <a:p>
            <a:pPr algn="ctr"/>
            <a:r>
              <a:rPr lang="en-US" sz="1800" b="1" dirty="0">
                <a:solidFill>
                  <a:srgbClr val="D60093"/>
                </a:solidFill>
                <a:cs typeface="Century Gothic"/>
              </a:rPr>
              <a:t>Drexel University seeks to foster a safe and healthy environment built on mutual respect and trust. Drexel University will not tolerate hazing activities by any individuals, groups, teams, or registered/unregistered student organizations. Hazing in any form is prohibited. </a:t>
            </a:r>
          </a:p>
          <a:p>
            <a:pPr algn="ctr"/>
            <a:endParaRPr lang="en-US" sz="1800" b="1" dirty="0">
              <a:solidFill>
                <a:srgbClr val="D60093"/>
              </a:solidFill>
              <a:cs typeface="Century Gothic"/>
            </a:endParaRPr>
          </a:p>
          <a:p>
            <a:pPr marL="342900" indent="-342900" algn="l">
              <a:buFont typeface="Arial" panose="020B0604020202020204" pitchFamily="34" charset="0"/>
              <a:buChar char="•"/>
            </a:pPr>
            <a:r>
              <a:rPr lang="en-US" sz="1800" dirty="0">
                <a:solidFill>
                  <a:srgbClr val="17C4E7"/>
                </a:solidFill>
                <a:cs typeface="Century Gothic"/>
              </a:rPr>
              <a:t>Additionally, the University supports and will strictly enforce the Commonwealth of Pennsylvania’s Anti-Hazing law (Act 175 of 1986), the NCAA, and inter/national fraternity/sorority policies on hazing. This regulation applies to all members of the University community and behavior that occurs on or off Drexel University property.</a:t>
            </a:r>
          </a:p>
          <a:p>
            <a:pPr algn="l"/>
            <a:endParaRPr lang="en-US" sz="1800" dirty="0">
              <a:solidFill>
                <a:srgbClr val="17C4E7"/>
              </a:solidFill>
              <a:cs typeface="Century Gothic"/>
            </a:endParaRPr>
          </a:p>
          <a:p>
            <a:pPr marL="342900" indent="-342900" algn="l">
              <a:buFont typeface="Arial" panose="020B0604020202020204" pitchFamily="34" charset="0"/>
              <a:buChar char="•"/>
            </a:pPr>
            <a:r>
              <a:rPr lang="en-US" sz="2000" dirty="0">
                <a:solidFill>
                  <a:schemeClr val="tx1"/>
                </a:solidFill>
              </a:rPr>
              <a:t>Concerns about and incidents of hazing can be confidentially reported to any of the following departments:</a:t>
            </a:r>
          </a:p>
          <a:p>
            <a:pPr marL="800100" lvl="1" indent="-342900">
              <a:buFont typeface="Arial" panose="020B0604020202020204" pitchFamily="34" charset="0"/>
              <a:buChar char="•"/>
            </a:pPr>
            <a:r>
              <a:rPr lang="en-US" sz="1600" dirty="0">
                <a:solidFill>
                  <a:schemeClr val="tx1"/>
                </a:solidFill>
              </a:rPr>
              <a:t>Public Safety - (215) 895-2222 </a:t>
            </a:r>
          </a:p>
          <a:p>
            <a:pPr marL="800100" lvl="1" indent="-342900">
              <a:buFont typeface="Arial" panose="020B0604020202020204" pitchFamily="34" charset="0"/>
              <a:buChar char="•"/>
            </a:pPr>
            <a:r>
              <a:rPr lang="en-US" sz="1600" dirty="0">
                <a:solidFill>
                  <a:schemeClr val="tx1"/>
                </a:solidFill>
              </a:rPr>
              <a:t>Student Conduct &amp; Community Standards - (215) 895-6074 - sccs@drexel.edu </a:t>
            </a:r>
          </a:p>
          <a:p>
            <a:pPr marL="800100" lvl="1" indent="-342900">
              <a:buFont typeface="Arial" panose="020B0604020202020204" pitchFamily="34" charset="0"/>
              <a:buChar char="•"/>
            </a:pPr>
            <a:r>
              <a:rPr lang="en-US" sz="1600" dirty="0">
                <a:solidFill>
                  <a:schemeClr val="tx1"/>
                </a:solidFill>
              </a:rPr>
              <a:t>Office of the Dean of Students - (215) 895-2506 - deanofstudents@drexel.edu</a:t>
            </a:r>
          </a:p>
          <a:p>
            <a:pPr marL="342900" indent="-342900" algn="l">
              <a:buFont typeface="Arial" panose="020B0604020202020204" pitchFamily="34" charset="0"/>
              <a:buChar char="•"/>
            </a:pPr>
            <a:endParaRPr lang="en-US" sz="2400" dirty="0">
              <a:solidFill>
                <a:srgbClr val="17C4E7"/>
              </a:solidFill>
            </a:endParaRP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Hazing</a:t>
            </a:r>
          </a:p>
        </p:txBody>
      </p:sp>
    </p:spTree>
    <p:extLst>
      <p:ext uri="{BB962C8B-B14F-4D97-AF65-F5344CB8AC3E}">
        <p14:creationId xmlns:p14="http://schemas.microsoft.com/office/powerpoint/2010/main" val="212067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24467" y="1323474"/>
            <a:ext cx="10490200" cy="4195009"/>
          </a:xfrm>
        </p:spPr>
        <p:txBody>
          <a:bodyPr>
            <a:normAutofit fontScale="85000" lnSpcReduction="20000"/>
          </a:bodyPr>
          <a:lstStyle/>
          <a:p>
            <a:pPr marL="342900" indent="-342900" algn="l">
              <a:buFont typeface="Arial" panose="020B0604020202020204" pitchFamily="34" charset="0"/>
              <a:buChar char="•"/>
            </a:pPr>
            <a:r>
              <a:rPr lang="en-US" sz="2000" dirty="0">
                <a:solidFill>
                  <a:srgbClr val="17C4E7"/>
                </a:solidFill>
                <a:cs typeface="Century Gothic"/>
              </a:rPr>
              <a:t>Regardless of the individual’s willingness to participate, hazing is any action taken or situation created involving new or returning organization/group members as a part of joining, maintaining membership or holding office in that organization that meets any or all of the following:</a:t>
            </a:r>
          </a:p>
          <a:p>
            <a:pPr marL="800100" lvl="1" indent="-342900">
              <a:buFont typeface="Arial" panose="020B0604020202020204" pitchFamily="34" charset="0"/>
              <a:buChar char="•"/>
            </a:pPr>
            <a:r>
              <a:rPr lang="en-US" sz="1900" b="1" dirty="0">
                <a:solidFill>
                  <a:srgbClr val="D60093"/>
                </a:solidFill>
                <a:cs typeface="Century Gothic"/>
              </a:rPr>
              <a:t>Violates state or federal law</a:t>
            </a:r>
          </a:p>
          <a:p>
            <a:pPr marL="800100" lvl="1" indent="-342900">
              <a:buFont typeface="Arial" panose="020B0604020202020204" pitchFamily="34" charset="0"/>
              <a:buChar char="•"/>
            </a:pPr>
            <a:r>
              <a:rPr lang="en-US" sz="1900" b="1" dirty="0">
                <a:solidFill>
                  <a:srgbClr val="D60093"/>
                </a:solidFill>
                <a:cs typeface="Century Gothic"/>
              </a:rPr>
              <a:t>Humiliates or degrades and individual or group</a:t>
            </a:r>
          </a:p>
          <a:p>
            <a:pPr marL="800100" lvl="1" indent="-342900">
              <a:buFont typeface="Arial" panose="020B0604020202020204" pitchFamily="34" charset="0"/>
              <a:buChar char="•"/>
            </a:pPr>
            <a:r>
              <a:rPr lang="en-US" sz="1900" b="1" dirty="0">
                <a:solidFill>
                  <a:srgbClr val="D60093"/>
                </a:solidFill>
                <a:cs typeface="Century Gothic"/>
              </a:rPr>
              <a:t>Intentionally or unintentionally endangers an individual – mentally, physically or emotionally</a:t>
            </a:r>
          </a:p>
          <a:p>
            <a:pPr marL="342900" indent="-342900" algn="l">
              <a:buFont typeface="Arial" panose="020B0604020202020204" pitchFamily="34" charset="0"/>
              <a:buChar char="•"/>
            </a:pPr>
            <a:endParaRPr lang="en-US" sz="2400" dirty="0">
              <a:solidFill>
                <a:srgbClr val="17C4E7"/>
              </a:solidFill>
            </a:endParaRPr>
          </a:p>
          <a:p>
            <a:pPr marL="342900" lvl="0" indent="-342900" algn="l">
              <a:lnSpc>
                <a:spcPct val="100000"/>
              </a:lnSpc>
              <a:spcBef>
                <a:spcPct val="20000"/>
              </a:spcBef>
              <a:buFont typeface="Arial" panose="020B0604020202020204" pitchFamily="34" charset="0"/>
              <a:buChar char="•"/>
            </a:pPr>
            <a:r>
              <a:rPr lang="en-US" sz="2100" dirty="0">
                <a:solidFill>
                  <a:srgbClr val="17C4E7"/>
                </a:solidFill>
              </a:rPr>
              <a:t>Some items to note as a part of the Drexel Hazing Prevention Policy:</a:t>
            </a:r>
          </a:p>
          <a:p>
            <a:pPr marL="800100" lvl="1" indent="-342900">
              <a:lnSpc>
                <a:spcPct val="100000"/>
              </a:lnSpc>
              <a:spcBef>
                <a:spcPct val="20000"/>
              </a:spcBef>
              <a:buFont typeface="Courier New" panose="02070309020205020404" pitchFamily="49" charset="0"/>
              <a:buChar char="o"/>
            </a:pPr>
            <a:r>
              <a:rPr lang="en-US" sz="1900" dirty="0">
                <a:solidFill>
                  <a:srgbClr val="17C4E7"/>
                </a:solidFill>
              </a:rPr>
              <a:t>Individuals who have knowledge of a hazing incident, but did not participate and truthfully report the activities, will not be individually charged with a violation </a:t>
            </a:r>
          </a:p>
          <a:p>
            <a:pPr marL="800100" lvl="1" indent="-342900">
              <a:lnSpc>
                <a:spcPct val="100000"/>
              </a:lnSpc>
              <a:spcBef>
                <a:spcPct val="20000"/>
              </a:spcBef>
              <a:buFont typeface="Courier New" panose="02070309020205020404" pitchFamily="49" charset="0"/>
              <a:buChar char="o"/>
            </a:pPr>
            <a:r>
              <a:rPr lang="en-US" sz="1900" dirty="0">
                <a:solidFill>
                  <a:srgbClr val="17C4E7"/>
                </a:solidFill>
              </a:rPr>
              <a:t>An organization that feels it may be participating in questionable activities may seek assistance in changing behaviors. If they self-report to one of the above offices prior to an incident being reported, they will be given the opportunity to change behaviors without immediate threat of the organization being charged by Student Conduct.</a:t>
            </a:r>
          </a:p>
          <a:p>
            <a:pPr marL="800100" lvl="1" indent="-342900">
              <a:lnSpc>
                <a:spcPct val="100000"/>
              </a:lnSpc>
              <a:spcBef>
                <a:spcPct val="20000"/>
              </a:spcBef>
              <a:buFont typeface="Courier New" panose="02070309020205020404" pitchFamily="49" charset="0"/>
              <a:buChar char="o"/>
            </a:pPr>
            <a:r>
              <a:rPr lang="en-US" sz="1900" dirty="0">
                <a:solidFill>
                  <a:srgbClr val="17C4E7"/>
                </a:solidFill>
              </a:rPr>
              <a:t>An organization may report hazing done by individual members. Those students, not the organization, will be held individually responsible through the conduct process. </a:t>
            </a:r>
          </a:p>
          <a:p>
            <a:pPr marL="342900" lvl="0" indent="-342900" algn="l">
              <a:lnSpc>
                <a:spcPct val="100000"/>
              </a:lnSpc>
              <a:spcBef>
                <a:spcPct val="20000"/>
              </a:spcBef>
              <a:buFont typeface="Arial" panose="020B0604020202020204" pitchFamily="34" charset="0"/>
              <a:buChar char="•"/>
            </a:pPr>
            <a:endParaRPr lang="en-US" sz="2400" dirty="0">
              <a:solidFill>
                <a:srgbClr val="17C4E7"/>
              </a:solidFill>
              <a:latin typeface="Calibri"/>
            </a:endParaRPr>
          </a:p>
          <a:p>
            <a:pPr algn="l"/>
            <a:endParaRPr lang="en-US" sz="1900" dirty="0"/>
          </a:p>
        </p:txBody>
      </p:sp>
      <p:sp>
        <p:nvSpPr>
          <p:cNvPr id="5" name="TextBox 4"/>
          <p:cNvSpPr txBox="1"/>
          <p:nvPr/>
        </p:nvSpPr>
        <p:spPr>
          <a:xfrm>
            <a:off x="380998" y="264695"/>
            <a:ext cx="11606463" cy="584775"/>
          </a:xfrm>
          <a:prstGeom prst="rect">
            <a:avLst/>
          </a:prstGeom>
          <a:noFill/>
        </p:spPr>
        <p:txBody>
          <a:bodyPr wrap="square" rtlCol="0">
            <a:spAutoFit/>
          </a:bodyPr>
          <a:lstStyle/>
          <a:p>
            <a:pPr algn="ctr"/>
            <a:r>
              <a:rPr lang="en-US" sz="3200" b="1" dirty="0">
                <a:solidFill>
                  <a:srgbClr val="181FA8"/>
                </a:solidFill>
              </a:rPr>
              <a:t>Abuse of Power = Hazing</a:t>
            </a:r>
          </a:p>
        </p:txBody>
      </p:sp>
    </p:spTree>
    <p:extLst>
      <p:ext uri="{BB962C8B-B14F-4D97-AF65-F5344CB8AC3E}">
        <p14:creationId xmlns:p14="http://schemas.microsoft.com/office/powerpoint/2010/main" val="39662429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268" y="271395"/>
            <a:ext cx="10820399" cy="2801935"/>
          </a:xfrm>
        </p:spPr>
        <p:txBody>
          <a:bodyPr/>
          <a:lstStyle/>
          <a:p>
            <a:r>
              <a:rPr lang="en-US" dirty="0"/>
              <a:t>Questions, Comments, Thoughts?</a:t>
            </a:r>
          </a:p>
        </p:txBody>
      </p:sp>
      <p:sp>
        <p:nvSpPr>
          <p:cNvPr id="3" name="Text Placeholder 2"/>
          <p:cNvSpPr>
            <a:spLocks noGrp="1"/>
          </p:cNvSpPr>
          <p:nvPr>
            <p:ph type="body" idx="1"/>
          </p:nvPr>
        </p:nvSpPr>
        <p:spPr>
          <a:xfrm>
            <a:off x="1024467" y="3259339"/>
            <a:ext cx="10490200" cy="1138094"/>
          </a:xfrm>
        </p:spPr>
        <p:txBody>
          <a:bodyPr>
            <a:normAutofit fontScale="92500" lnSpcReduction="10000"/>
          </a:bodyPr>
          <a:lstStyle/>
          <a:p>
            <a:r>
              <a:rPr lang="en-US" dirty="0">
                <a:solidFill>
                  <a:srgbClr val="181FA8"/>
                </a:solidFill>
              </a:rPr>
              <a:t>Sarah Olsen, Director of Campus Engagement </a:t>
            </a:r>
          </a:p>
          <a:p>
            <a:r>
              <a:rPr lang="en-US" dirty="0">
                <a:solidFill>
                  <a:srgbClr val="181FA8"/>
                </a:solidFill>
                <a:hlinkClick r:id="rId2"/>
              </a:rPr>
              <a:t>smo68@drexel.edu</a:t>
            </a:r>
            <a:endParaRPr lang="en-US" dirty="0">
              <a:solidFill>
                <a:srgbClr val="181FA8"/>
              </a:solidFill>
            </a:endParaRPr>
          </a:p>
          <a:p>
            <a:r>
              <a:rPr lang="en-US" dirty="0">
                <a:solidFill>
                  <a:srgbClr val="181FA8"/>
                </a:solidFill>
              </a:rPr>
              <a:t>215-895-6238</a:t>
            </a:r>
          </a:p>
          <a:p>
            <a:endParaRPr lang="en-US" dirty="0">
              <a:solidFill>
                <a:srgbClr val="181FA8"/>
              </a:solidFill>
            </a:endParaRPr>
          </a:p>
        </p:txBody>
      </p:sp>
    </p:spTree>
    <p:extLst>
      <p:ext uri="{BB962C8B-B14F-4D97-AF65-F5344CB8AC3E}">
        <p14:creationId xmlns:p14="http://schemas.microsoft.com/office/powerpoint/2010/main" val="109911217"/>
      </p:ext>
    </p:extLst>
  </p:cSld>
  <p:clrMapOvr>
    <a:masterClrMapping/>
  </p:clrMapOvr>
</p:sld>
</file>

<file path=ppt/theme/theme1.xml><?xml version="1.0" encoding="utf-8"?>
<a:theme xmlns:a="http://schemas.openxmlformats.org/drawingml/2006/main" name="Vapor Trail">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8961</TotalTime>
  <Words>3357</Words>
  <Application>Microsoft Office PowerPoint</Application>
  <PresentationFormat>Widescreen</PresentationFormat>
  <Paragraphs>425</Paragraphs>
  <Slides>34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Century Gothic</vt:lpstr>
      <vt:lpstr>Courier New</vt:lpstr>
      <vt:lpstr>Mangal</vt:lpstr>
      <vt:lpstr>Wingdings</vt:lpstr>
      <vt:lpstr>Vapor Trail</vt:lpstr>
      <vt:lpstr>Event Coordinator Training</vt:lpstr>
      <vt:lpstr>PowerPoint Presentation</vt:lpstr>
      <vt:lpstr>    Offices of Campus Activities and Engagement  Event and policy assistance and support Event form management  Resources and additional event planning assistance Recognition status The Director of Campus Engagement, Sarah Olsen smo68@drexel.edu is meant to be a resource for any of your questions and can give guidance prior to moving forward with events, planning for the year, working with other offices etc.  SAFAC Contract processing Purchases All specific fiscal aspects; accounts, web finance, and allocations      </vt:lpstr>
      <vt:lpstr>  Event and Conference Services &amp; Campus Services  Room and space reservations  Tables and chairs, room set-ups, building policies, etc. Food and Catering via Chestnut St. Catering (Aramark) Technical support – Audio and Visual Needs Public Safety  </vt:lpstr>
      <vt:lpstr> </vt:lpstr>
      <vt:lpstr> </vt:lpstr>
      <vt:lpstr> </vt:lpstr>
      <vt:lpstr> </vt:lpstr>
      <vt:lpstr> </vt:lpstr>
      <vt:lpstr>Help us help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Comments, Thoughts?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Coordinator Training</dc:title>
  <dc:creator>Olsen,Sarah</dc:creator>
  <cp:lastModifiedBy>Selvaraj, Apoorva [LFSUS]</cp:lastModifiedBy>
  <cp:revision>49</cp:revision>
  <cp:lastPrinted>2017-05-19T18:09:47Z</cp:lastPrinted>
  <dcterms:created xsi:type="dcterms:W3CDTF">2017-05-18T17:58:34Z</dcterms:created>
  <dcterms:modified xsi:type="dcterms:W3CDTF">2017-06-05T15:49:38Z</dcterms:modified>
</cp:coreProperties>
</file>